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4"/>
  </p:sldMasterIdLst>
  <p:sldIdLst>
    <p:sldId id="256" r:id="rId5"/>
    <p:sldId id="258" r:id="rId6"/>
    <p:sldId id="277" r:id="rId7"/>
    <p:sldId id="275" r:id="rId8"/>
    <p:sldId id="276" r:id="rId9"/>
    <p:sldId id="282" r:id="rId10"/>
    <p:sldId id="284" r:id="rId11"/>
    <p:sldId id="283" r:id="rId12"/>
    <p:sldId id="279" r:id="rId13"/>
    <p:sldId id="280" r:id="rId14"/>
    <p:sldId id="274" r:id="rId15"/>
    <p:sldId id="285" r:id="rId16"/>
    <p:sldId id="288" r:id="rId17"/>
    <p:sldId id="287" r:id="rId18"/>
    <p:sldId id="286" r:id="rId19"/>
    <p:sldId id="278" r:id="rId20"/>
    <p:sldId id="265" r:id="rId21"/>
    <p:sldId id="281" r:id="rId2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94AB79-CA4C-4CC1-B021-0887022AF20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460724-DFAA-4015-9C19-9293F1438009}">
      <dgm:prSet custT="1"/>
      <dgm:spPr/>
      <dgm:t>
        <a:bodyPr/>
        <a:lstStyle/>
        <a:p>
          <a:pPr marL="0" algn="just" defTabSz="914400" rtl="0" eaLnBrk="0" fontAlgn="base" latinLnBrk="0" hangingPunct="0">
            <a:lnSpc>
              <a:spcPct val="150000"/>
            </a:lnSpc>
            <a:spcBef>
              <a:spcPct val="0"/>
            </a:spcBef>
          </a:pPr>
          <a:endParaRPr lang="en-US" sz="1800" b="1" kern="1200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E2C0DDBE-AA9B-481D-A928-6CE4B8B6E350}" type="parTrans" cxnId="{49891ABB-8E8C-4E3D-88C5-1940E18FAF63}">
      <dgm:prSet/>
      <dgm:spPr/>
      <dgm:t>
        <a:bodyPr/>
        <a:lstStyle/>
        <a:p>
          <a:endParaRPr lang="en-US"/>
        </a:p>
      </dgm:t>
    </dgm:pt>
    <dgm:pt modelId="{EF7FD52C-0877-442E-803B-D795DE0EBBE9}" type="sibTrans" cxnId="{49891ABB-8E8C-4E3D-88C5-1940E18FAF63}">
      <dgm:prSet/>
      <dgm:spPr/>
      <dgm:t>
        <a:bodyPr/>
        <a:lstStyle/>
        <a:p>
          <a:endParaRPr lang="en-US"/>
        </a:p>
      </dgm:t>
    </dgm:pt>
    <dgm:pt modelId="{F9C68CA4-8998-442D-B110-815443DC0C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Discussion of requirements of the project. Sharing project ideas and plan on how to work on the project. </a:t>
          </a:r>
        </a:p>
      </dgm:t>
    </dgm:pt>
    <dgm:pt modelId="{3F03CA62-3BB5-4452-9AB2-1C9D018E4E33}" type="parTrans" cxnId="{B1192E00-026A-4C56-9780-D50B45C28A0E}">
      <dgm:prSet/>
      <dgm:spPr/>
      <dgm:t>
        <a:bodyPr/>
        <a:lstStyle/>
        <a:p>
          <a:endParaRPr lang="en-US"/>
        </a:p>
      </dgm:t>
    </dgm:pt>
    <dgm:pt modelId="{E24C2E45-58D6-466C-BE4B-3B07D1119453}" type="sibTrans" cxnId="{B1192E00-026A-4C56-9780-D50B45C28A0E}">
      <dgm:prSet/>
      <dgm:spPr/>
      <dgm:t>
        <a:bodyPr/>
        <a:lstStyle/>
        <a:p>
          <a:endParaRPr lang="en-US"/>
        </a:p>
      </dgm:t>
    </dgm:pt>
    <dgm:pt modelId="{1824E9FF-9891-423D-B421-C365072BBC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Individual work on the same topic</a:t>
          </a:r>
        </a:p>
      </dgm:t>
    </dgm:pt>
    <dgm:pt modelId="{36B625A0-21E4-40C3-A9F1-B81AB9E836D9}" type="parTrans" cxnId="{388EFA61-F175-420E-9DED-D248D3DBA74E}">
      <dgm:prSet/>
      <dgm:spPr/>
      <dgm:t>
        <a:bodyPr/>
        <a:lstStyle/>
        <a:p>
          <a:endParaRPr lang="en-US"/>
        </a:p>
      </dgm:t>
    </dgm:pt>
    <dgm:pt modelId="{58446EC6-5468-4ADD-B584-E31440C09245}" type="sibTrans" cxnId="{388EFA61-F175-420E-9DED-D248D3DBA74E}">
      <dgm:prSet/>
      <dgm:spPr/>
      <dgm:t>
        <a:bodyPr/>
        <a:lstStyle/>
        <a:p>
          <a:endParaRPr lang="en-US"/>
        </a:p>
      </dgm:t>
    </dgm:pt>
    <dgm:pt modelId="{8C65C79B-C9A3-4C1D-AC33-B5FC4D055E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Meetings to implement and combine our ideas </a:t>
          </a:r>
        </a:p>
      </dgm:t>
    </dgm:pt>
    <dgm:pt modelId="{C08579C5-74BE-426A-95A3-39D31D2C58EC}" type="parTrans" cxnId="{A02F181E-61EB-4EB0-8E16-6B2048310EFA}">
      <dgm:prSet/>
      <dgm:spPr/>
      <dgm:t>
        <a:bodyPr/>
        <a:lstStyle/>
        <a:p>
          <a:endParaRPr lang="en-US"/>
        </a:p>
      </dgm:t>
    </dgm:pt>
    <dgm:pt modelId="{73374386-2E11-4CD3-8CE7-C02F292E7887}" type="sibTrans" cxnId="{A02F181E-61EB-4EB0-8E16-6B2048310EFA}">
      <dgm:prSet/>
      <dgm:spPr/>
      <dgm:t>
        <a:bodyPr/>
        <a:lstStyle/>
        <a:p>
          <a:endParaRPr lang="en-US"/>
        </a:p>
      </dgm:t>
    </dgm:pt>
    <dgm:pt modelId="{1773B662-AE18-4A60-BD61-5E7B082C274D}" type="pres">
      <dgm:prSet presAssocID="{3794AB79-CA4C-4CC1-B021-0887022AF209}" presName="root" presStyleCnt="0">
        <dgm:presLayoutVars>
          <dgm:dir/>
          <dgm:resizeHandles val="exact"/>
        </dgm:presLayoutVars>
      </dgm:prSet>
      <dgm:spPr/>
    </dgm:pt>
    <dgm:pt modelId="{ACAD58D4-3A21-4BBC-84FA-DC76D2BB9B63}" type="pres">
      <dgm:prSet presAssocID="{6A460724-DFAA-4015-9C19-9293F1438009}" presName="compNode" presStyleCnt="0"/>
      <dgm:spPr/>
    </dgm:pt>
    <dgm:pt modelId="{7C11B3FF-DAEB-4418-949A-EF71532A4038}" type="pres">
      <dgm:prSet presAssocID="{6A460724-DFAA-4015-9C19-9293F1438009}" presName="iconRect" presStyleLbl="node1" presStyleIdx="0" presStyleCnt="4" custLinFactNeighborX="-7011" custLinFactNeighborY="8167"/>
      <dgm:spPr>
        <a:solidFill>
          <a:schemeClr val="bg1"/>
        </a:solidFill>
      </dgm:spPr>
      <dgm:extLst>
        <a:ext uri="{E40237B7-FDA0-4F09-8148-C483321AD2D9}">
          <dgm14:cNvPr xmlns:dgm14="http://schemas.microsoft.com/office/drawing/2010/diagram" id="0" name="" descr="Χειραψία"/>
        </a:ext>
      </dgm:extLst>
    </dgm:pt>
    <dgm:pt modelId="{700EDFF2-0856-4C75-A3A6-64CD8FF2E5AE}" type="pres">
      <dgm:prSet presAssocID="{6A460724-DFAA-4015-9C19-9293F1438009}" presName="spaceRect" presStyleCnt="0"/>
      <dgm:spPr/>
    </dgm:pt>
    <dgm:pt modelId="{19CB88B5-2B2F-4222-BE63-71E23A8CB690}" type="pres">
      <dgm:prSet presAssocID="{6A460724-DFAA-4015-9C19-9293F1438009}" presName="textRect" presStyleLbl="revTx" presStyleIdx="0" presStyleCnt="4">
        <dgm:presLayoutVars>
          <dgm:chMax val="1"/>
          <dgm:chPref val="1"/>
        </dgm:presLayoutVars>
      </dgm:prSet>
      <dgm:spPr/>
    </dgm:pt>
    <dgm:pt modelId="{D30858F4-E21E-4DCF-BF3B-B15B3A499B93}" type="pres">
      <dgm:prSet presAssocID="{EF7FD52C-0877-442E-803B-D795DE0EBBE9}" presName="sibTrans" presStyleCnt="0"/>
      <dgm:spPr/>
    </dgm:pt>
    <dgm:pt modelId="{D1B6C449-7A17-47E8-A5FD-A15E09648575}" type="pres">
      <dgm:prSet presAssocID="{F9C68CA4-8998-442D-B110-815443DC0CE1}" presName="compNode" presStyleCnt="0"/>
      <dgm:spPr/>
    </dgm:pt>
    <dgm:pt modelId="{A84FF0CF-CC9D-4E71-ABBF-B5BE9D020C3E}" type="pres">
      <dgm:prSet presAssocID="{F9C68CA4-8998-442D-B110-815443DC0CE1}" presName="iconRect" presStyleLbl="node1" presStyleIdx="1" presStyleCnt="4" custLinFactX="-100000" custLinFactNeighborX="-119523" custLinFactNeighborY="-2196"/>
      <dgm:spPr>
        <a:solidFill>
          <a:schemeClr val="bg1"/>
        </a:solidFill>
      </dgm:spPr>
      <dgm:extLst>
        <a:ext uri="{E40237B7-FDA0-4F09-8148-C483321AD2D9}">
          <dgm14:cNvPr xmlns:dgm14="http://schemas.microsoft.com/office/drawing/2010/diagram" id="0" name="" descr="Σύσκεψη"/>
        </a:ext>
      </dgm:extLst>
    </dgm:pt>
    <dgm:pt modelId="{639E8945-5A1B-4821-B4D9-EC93B2AF605D}" type="pres">
      <dgm:prSet presAssocID="{F9C68CA4-8998-442D-B110-815443DC0CE1}" presName="spaceRect" presStyleCnt="0"/>
      <dgm:spPr/>
    </dgm:pt>
    <dgm:pt modelId="{25C7581A-E709-4A6F-9F58-5CD4108FF19B}" type="pres">
      <dgm:prSet presAssocID="{F9C68CA4-8998-442D-B110-815443DC0CE1}" presName="textRect" presStyleLbl="revTx" presStyleIdx="1" presStyleCnt="4" custLinFactNeighborX="-98785" custLinFactNeighborY="-43103">
        <dgm:presLayoutVars>
          <dgm:chMax val="1"/>
          <dgm:chPref val="1"/>
        </dgm:presLayoutVars>
      </dgm:prSet>
      <dgm:spPr/>
    </dgm:pt>
    <dgm:pt modelId="{6B8F099D-BA44-476B-AD83-3A7E87778125}" type="pres">
      <dgm:prSet presAssocID="{E24C2E45-58D6-466C-BE4B-3B07D1119453}" presName="sibTrans" presStyleCnt="0"/>
      <dgm:spPr/>
    </dgm:pt>
    <dgm:pt modelId="{93937F97-90A1-4EF7-874A-077A8C3193D6}" type="pres">
      <dgm:prSet presAssocID="{1824E9FF-9891-423D-B421-C365072BBC41}" presName="compNode" presStyleCnt="0"/>
      <dgm:spPr/>
    </dgm:pt>
    <dgm:pt modelId="{3B198EF9-C45C-4686-AF0A-86CE1ADFDA62}" type="pres">
      <dgm:prSet presAssocID="{1824E9FF-9891-423D-B421-C365072BBC41}" presName="iconRect" presStyleLbl="node1" presStyleIdx="2" presStyleCnt="4" custLinFactX="33150" custLinFactNeighborX="100000" custLinFactNeighborY="1010"/>
      <dgm:spPr>
        <a:solidFill>
          <a:schemeClr val="bg1"/>
        </a:solidFill>
      </dgm:spPr>
    </dgm:pt>
    <dgm:pt modelId="{7871852D-718F-4E22-9365-68D90DB21E8A}" type="pres">
      <dgm:prSet presAssocID="{1824E9FF-9891-423D-B421-C365072BBC41}" presName="spaceRect" presStyleCnt="0"/>
      <dgm:spPr/>
    </dgm:pt>
    <dgm:pt modelId="{10D676F5-8ED1-4594-8C55-76964E017671}" type="pres">
      <dgm:prSet presAssocID="{1824E9FF-9891-423D-B421-C365072BBC41}" presName="textRect" presStyleLbl="revTx" presStyleIdx="2" presStyleCnt="4" custLinFactNeighborX="-59796" custLinFactNeighborY="-23730">
        <dgm:presLayoutVars>
          <dgm:chMax val="1"/>
          <dgm:chPref val="1"/>
        </dgm:presLayoutVars>
      </dgm:prSet>
      <dgm:spPr/>
    </dgm:pt>
    <dgm:pt modelId="{7FFE3F4D-953C-4CE6-96EB-D659158E478B}" type="pres">
      <dgm:prSet presAssocID="{58446EC6-5468-4ADD-B584-E31440C09245}" presName="sibTrans" presStyleCnt="0"/>
      <dgm:spPr/>
    </dgm:pt>
    <dgm:pt modelId="{FFEC39EB-E6DF-48F3-932D-6E37FDBB2691}" type="pres">
      <dgm:prSet presAssocID="{8C65C79B-C9A3-4C1D-AC33-B5FC4D055EC6}" presName="compNode" presStyleCnt="0"/>
      <dgm:spPr/>
    </dgm:pt>
    <dgm:pt modelId="{B1D5AEF7-04A3-4FD6-8E93-07CE79DAC8DC}" type="pres">
      <dgm:prSet presAssocID="{8C65C79B-C9A3-4C1D-AC33-B5FC4D055EC6}" presName="iconRect" presStyleLbl="node1" presStyleIdx="3" presStyleCnt="4" custLinFactNeighborX="-36816" custLinFactNeighborY="-219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Καταιγισμός ιδεών ομάδας με συμπαγές γέμισμα"/>
        </a:ext>
      </dgm:extLst>
    </dgm:pt>
    <dgm:pt modelId="{F5964F2D-A3B8-4E0D-B6C7-BF2EEA235746}" type="pres">
      <dgm:prSet presAssocID="{8C65C79B-C9A3-4C1D-AC33-B5FC4D055EC6}" presName="spaceRect" presStyleCnt="0"/>
      <dgm:spPr/>
    </dgm:pt>
    <dgm:pt modelId="{F36C3FAA-4395-4F14-A9F0-95F573BF5A91}" type="pres">
      <dgm:prSet presAssocID="{8C65C79B-C9A3-4C1D-AC33-B5FC4D055EC6}" presName="textRect" presStyleLbl="revTx" presStyleIdx="3" presStyleCnt="4" custLinFactNeighborX="-14571" custLinFactNeighborY="-25394">
        <dgm:presLayoutVars>
          <dgm:chMax val="1"/>
          <dgm:chPref val="1"/>
        </dgm:presLayoutVars>
      </dgm:prSet>
      <dgm:spPr/>
    </dgm:pt>
  </dgm:ptLst>
  <dgm:cxnLst>
    <dgm:cxn modelId="{B1192E00-026A-4C56-9780-D50B45C28A0E}" srcId="{3794AB79-CA4C-4CC1-B021-0887022AF209}" destId="{F9C68CA4-8998-442D-B110-815443DC0CE1}" srcOrd="1" destOrd="0" parTransId="{3F03CA62-3BB5-4452-9AB2-1C9D018E4E33}" sibTransId="{E24C2E45-58D6-466C-BE4B-3B07D1119453}"/>
    <dgm:cxn modelId="{A02F181E-61EB-4EB0-8E16-6B2048310EFA}" srcId="{3794AB79-CA4C-4CC1-B021-0887022AF209}" destId="{8C65C79B-C9A3-4C1D-AC33-B5FC4D055EC6}" srcOrd="3" destOrd="0" parTransId="{C08579C5-74BE-426A-95A3-39D31D2C58EC}" sibTransId="{73374386-2E11-4CD3-8CE7-C02F292E7887}"/>
    <dgm:cxn modelId="{388EFA61-F175-420E-9DED-D248D3DBA74E}" srcId="{3794AB79-CA4C-4CC1-B021-0887022AF209}" destId="{1824E9FF-9891-423D-B421-C365072BBC41}" srcOrd="2" destOrd="0" parTransId="{36B625A0-21E4-40C3-A9F1-B81AB9E836D9}" sibTransId="{58446EC6-5468-4ADD-B584-E31440C09245}"/>
    <dgm:cxn modelId="{B2A7324D-D5F5-48CF-9EF3-0420742BF875}" type="presOf" srcId="{6A460724-DFAA-4015-9C19-9293F1438009}" destId="{19CB88B5-2B2F-4222-BE63-71E23A8CB690}" srcOrd="0" destOrd="0" presId="urn:microsoft.com/office/officeart/2018/2/layout/IconLabelList"/>
    <dgm:cxn modelId="{2A18B759-71D1-4F81-AF11-3B1CFE539DC1}" type="presOf" srcId="{F9C68CA4-8998-442D-B110-815443DC0CE1}" destId="{25C7581A-E709-4A6F-9F58-5CD4108FF19B}" srcOrd="0" destOrd="0" presId="urn:microsoft.com/office/officeart/2018/2/layout/IconLabelList"/>
    <dgm:cxn modelId="{5F04C45A-EC4F-40C1-97AA-ED927303B4A2}" type="presOf" srcId="{1824E9FF-9891-423D-B421-C365072BBC41}" destId="{10D676F5-8ED1-4594-8C55-76964E017671}" srcOrd="0" destOrd="0" presId="urn:microsoft.com/office/officeart/2018/2/layout/IconLabelList"/>
    <dgm:cxn modelId="{820DA493-86AD-4630-858F-861EB57C510E}" type="presOf" srcId="{8C65C79B-C9A3-4C1D-AC33-B5FC4D055EC6}" destId="{F36C3FAA-4395-4F14-A9F0-95F573BF5A91}" srcOrd="0" destOrd="0" presId="urn:microsoft.com/office/officeart/2018/2/layout/IconLabelList"/>
    <dgm:cxn modelId="{49891ABB-8E8C-4E3D-88C5-1940E18FAF63}" srcId="{3794AB79-CA4C-4CC1-B021-0887022AF209}" destId="{6A460724-DFAA-4015-9C19-9293F1438009}" srcOrd="0" destOrd="0" parTransId="{E2C0DDBE-AA9B-481D-A928-6CE4B8B6E350}" sibTransId="{EF7FD52C-0877-442E-803B-D795DE0EBBE9}"/>
    <dgm:cxn modelId="{8F4B46C9-18A4-4BFD-9513-DBA22DB44A69}" type="presOf" srcId="{3794AB79-CA4C-4CC1-B021-0887022AF209}" destId="{1773B662-AE18-4A60-BD61-5E7B082C274D}" srcOrd="0" destOrd="0" presId="urn:microsoft.com/office/officeart/2018/2/layout/IconLabelList"/>
    <dgm:cxn modelId="{C61BAA10-012C-4A14-8805-3F0C7B6FC983}" type="presParOf" srcId="{1773B662-AE18-4A60-BD61-5E7B082C274D}" destId="{ACAD58D4-3A21-4BBC-84FA-DC76D2BB9B63}" srcOrd="0" destOrd="0" presId="urn:microsoft.com/office/officeart/2018/2/layout/IconLabelList"/>
    <dgm:cxn modelId="{B3C0D58A-FA9A-45BE-9138-150B0C12FB25}" type="presParOf" srcId="{ACAD58D4-3A21-4BBC-84FA-DC76D2BB9B63}" destId="{7C11B3FF-DAEB-4418-949A-EF71532A4038}" srcOrd="0" destOrd="0" presId="urn:microsoft.com/office/officeart/2018/2/layout/IconLabelList"/>
    <dgm:cxn modelId="{7869BBBB-5FC5-4D1D-BE61-9973C8175CB4}" type="presParOf" srcId="{ACAD58D4-3A21-4BBC-84FA-DC76D2BB9B63}" destId="{700EDFF2-0856-4C75-A3A6-64CD8FF2E5AE}" srcOrd="1" destOrd="0" presId="urn:microsoft.com/office/officeart/2018/2/layout/IconLabelList"/>
    <dgm:cxn modelId="{3028FCC6-20BD-4180-9492-69B5FFB3F0A9}" type="presParOf" srcId="{ACAD58D4-3A21-4BBC-84FA-DC76D2BB9B63}" destId="{19CB88B5-2B2F-4222-BE63-71E23A8CB690}" srcOrd="2" destOrd="0" presId="urn:microsoft.com/office/officeart/2018/2/layout/IconLabelList"/>
    <dgm:cxn modelId="{5A83EAE1-6806-488E-B33C-A2B37791B704}" type="presParOf" srcId="{1773B662-AE18-4A60-BD61-5E7B082C274D}" destId="{D30858F4-E21E-4DCF-BF3B-B15B3A499B93}" srcOrd="1" destOrd="0" presId="urn:microsoft.com/office/officeart/2018/2/layout/IconLabelList"/>
    <dgm:cxn modelId="{C6E6FE90-83B9-4125-9038-8A25EABC9EBE}" type="presParOf" srcId="{1773B662-AE18-4A60-BD61-5E7B082C274D}" destId="{D1B6C449-7A17-47E8-A5FD-A15E09648575}" srcOrd="2" destOrd="0" presId="urn:microsoft.com/office/officeart/2018/2/layout/IconLabelList"/>
    <dgm:cxn modelId="{4BE996A4-175B-4615-A916-4EE505796430}" type="presParOf" srcId="{D1B6C449-7A17-47E8-A5FD-A15E09648575}" destId="{A84FF0CF-CC9D-4E71-ABBF-B5BE9D020C3E}" srcOrd="0" destOrd="0" presId="urn:microsoft.com/office/officeart/2018/2/layout/IconLabelList"/>
    <dgm:cxn modelId="{2DAB4D46-135B-4BF8-BA14-00434508319C}" type="presParOf" srcId="{D1B6C449-7A17-47E8-A5FD-A15E09648575}" destId="{639E8945-5A1B-4821-B4D9-EC93B2AF605D}" srcOrd="1" destOrd="0" presId="urn:microsoft.com/office/officeart/2018/2/layout/IconLabelList"/>
    <dgm:cxn modelId="{C3369A4C-396E-4828-B7CF-8390D193D62B}" type="presParOf" srcId="{D1B6C449-7A17-47E8-A5FD-A15E09648575}" destId="{25C7581A-E709-4A6F-9F58-5CD4108FF19B}" srcOrd="2" destOrd="0" presId="urn:microsoft.com/office/officeart/2018/2/layout/IconLabelList"/>
    <dgm:cxn modelId="{8CD6A917-DA97-409E-965A-F873BA58EFCB}" type="presParOf" srcId="{1773B662-AE18-4A60-BD61-5E7B082C274D}" destId="{6B8F099D-BA44-476B-AD83-3A7E87778125}" srcOrd="3" destOrd="0" presId="urn:microsoft.com/office/officeart/2018/2/layout/IconLabelList"/>
    <dgm:cxn modelId="{6BDF7A6D-1DD6-4441-AFCA-9C1299E4F9ED}" type="presParOf" srcId="{1773B662-AE18-4A60-BD61-5E7B082C274D}" destId="{93937F97-90A1-4EF7-874A-077A8C3193D6}" srcOrd="4" destOrd="0" presId="urn:microsoft.com/office/officeart/2018/2/layout/IconLabelList"/>
    <dgm:cxn modelId="{F106F798-7994-4E93-84EE-A90BE32BC405}" type="presParOf" srcId="{93937F97-90A1-4EF7-874A-077A8C3193D6}" destId="{3B198EF9-C45C-4686-AF0A-86CE1ADFDA62}" srcOrd="0" destOrd="0" presId="urn:microsoft.com/office/officeart/2018/2/layout/IconLabelList"/>
    <dgm:cxn modelId="{E7FCDE74-C675-40FF-91DA-CCDB0D67ED75}" type="presParOf" srcId="{93937F97-90A1-4EF7-874A-077A8C3193D6}" destId="{7871852D-718F-4E22-9365-68D90DB21E8A}" srcOrd="1" destOrd="0" presId="urn:microsoft.com/office/officeart/2018/2/layout/IconLabelList"/>
    <dgm:cxn modelId="{D5052590-7AAE-4286-93A9-8C71BE76FF5F}" type="presParOf" srcId="{93937F97-90A1-4EF7-874A-077A8C3193D6}" destId="{10D676F5-8ED1-4594-8C55-76964E017671}" srcOrd="2" destOrd="0" presId="urn:microsoft.com/office/officeart/2018/2/layout/IconLabelList"/>
    <dgm:cxn modelId="{1B34B90F-62B6-498D-ACE5-15F195F2B2A6}" type="presParOf" srcId="{1773B662-AE18-4A60-BD61-5E7B082C274D}" destId="{7FFE3F4D-953C-4CE6-96EB-D659158E478B}" srcOrd="5" destOrd="0" presId="urn:microsoft.com/office/officeart/2018/2/layout/IconLabelList"/>
    <dgm:cxn modelId="{BA5FD197-40EB-4411-B527-BB08B4487385}" type="presParOf" srcId="{1773B662-AE18-4A60-BD61-5E7B082C274D}" destId="{FFEC39EB-E6DF-48F3-932D-6E37FDBB2691}" srcOrd="6" destOrd="0" presId="urn:microsoft.com/office/officeart/2018/2/layout/IconLabelList"/>
    <dgm:cxn modelId="{79DD670B-7341-4272-B64C-749FFCE45691}" type="presParOf" srcId="{FFEC39EB-E6DF-48F3-932D-6E37FDBB2691}" destId="{B1D5AEF7-04A3-4FD6-8E93-07CE79DAC8DC}" srcOrd="0" destOrd="0" presId="urn:microsoft.com/office/officeart/2018/2/layout/IconLabelList"/>
    <dgm:cxn modelId="{DCDB4182-0CC4-468E-8EE8-D4B952D8D1EE}" type="presParOf" srcId="{FFEC39EB-E6DF-48F3-932D-6E37FDBB2691}" destId="{F5964F2D-A3B8-4E0D-B6C7-BF2EEA235746}" srcOrd="1" destOrd="0" presId="urn:microsoft.com/office/officeart/2018/2/layout/IconLabelList"/>
    <dgm:cxn modelId="{23121DDE-B371-4F08-B9C7-DD0B9F56DDA6}" type="presParOf" srcId="{FFEC39EB-E6DF-48F3-932D-6E37FDBB2691}" destId="{F36C3FAA-4395-4F14-A9F0-95F573BF5A9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ECE0C-B31B-49A2-B522-0307677C85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320E2C-4F1C-439C-B753-128E8AFF157F}">
      <dgm:prSet/>
      <dgm:spPr/>
      <dgm:t>
        <a:bodyPr/>
        <a:lstStyle/>
        <a:p>
          <a:r>
            <a:rPr lang="en-US"/>
            <a:t>Revenue : </a:t>
          </a:r>
          <a:r>
            <a:rPr lang="el-GR"/>
            <a:t>20.848</a:t>
          </a:r>
          <a:r>
            <a:rPr lang="en-US"/>
            <a:t>€</a:t>
          </a:r>
        </a:p>
      </dgm:t>
    </dgm:pt>
    <dgm:pt modelId="{24F16D09-0E4F-48F0-9316-4B1634C090DF}" type="parTrans" cxnId="{8D5BACC0-8908-4D45-A157-D294424DB44B}">
      <dgm:prSet/>
      <dgm:spPr/>
      <dgm:t>
        <a:bodyPr/>
        <a:lstStyle/>
        <a:p>
          <a:endParaRPr lang="en-US"/>
        </a:p>
      </dgm:t>
    </dgm:pt>
    <dgm:pt modelId="{99078EEC-BE90-460E-8EC1-4F102E0D736E}" type="sibTrans" cxnId="{8D5BACC0-8908-4D45-A157-D294424DB44B}">
      <dgm:prSet/>
      <dgm:spPr/>
      <dgm:t>
        <a:bodyPr/>
        <a:lstStyle/>
        <a:p>
          <a:endParaRPr lang="en-US"/>
        </a:p>
      </dgm:t>
    </dgm:pt>
    <dgm:pt modelId="{629C253D-C22B-47FE-98D1-46C11FE02E3D}">
      <dgm:prSet/>
      <dgm:spPr/>
      <dgm:t>
        <a:bodyPr/>
        <a:lstStyle/>
        <a:p>
          <a:r>
            <a:rPr lang="en-US" dirty="0"/>
            <a:t>25 countries (Top 3: USA, Canada and France)</a:t>
          </a:r>
        </a:p>
      </dgm:t>
    </dgm:pt>
    <dgm:pt modelId="{D4BE18C0-6262-4085-A5EE-881897614F40}" type="parTrans" cxnId="{3CDA8567-821B-41EA-99BA-2D9B95F0201A}">
      <dgm:prSet/>
      <dgm:spPr/>
      <dgm:t>
        <a:bodyPr/>
        <a:lstStyle/>
        <a:p>
          <a:endParaRPr lang="en-US"/>
        </a:p>
      </dgm:t>
    </dgm:pt>
    <dgm:pt modelId="{0247CC3B-C3AB-4E08-BD68-8F5BDA80458C}" type="sibTrans" cxnId="{3CDA8567-821B-41EA-99BA-2D9B95F0201A}">
      <dgm:prSet/>
      <dgm:spPr/>
      <dgm:t>
        <a:bodyPr/>
        <a:lstStyle/>
        <a:p>
          <a:endParaRPr lang="en-US"/>
        </a:p>
      </dgm:t>
    </dgm:pt>
    <dgm:pt modelId="{EC266AC5-5F18-45F4-922F-FFE92A1E539A}">
      <dgm:prSet/>
      <dgm:spPr/>
      <dgm:t>
        <a:bodyPr/>
        <a:lstStyle/>
        <a:p>
          <a:r>
            <a:rPr lang="en-US" dirty="0"/>
            <a:t>Top sales</a:t>
          </a:r>
          <a:r>
            <a:rPr lang="el-GR" dirty="0"/>
            <a:t>:</a:t>
          </a:r>
          <a:r>
            <a:rPr lang="en-US" dirty="0"/>
            <a:t> Rock Genre</a:t>
          </a:r>
          <a:r>
            <a:rPr lang="el-GR" dirty="0"/>
            <a:t> </a:t>
          </a:r>
          <a:r>
            <a:rPr lang="en-US" dirty="0"/>
            <a:t> </a:t>
          </a:r>
          <a:endParaRPr lang="el-GR" dirty="0"/>
        </a:p>
        <a:p>
          <a:r>
            <a:rPr lang="el-GR" dirty="0"/>
            <a:t>Τ</a:t>
          </a:r>
          <a:r>
            <a:rPr lang="en-US" dirty="0"/>
            <a:t>op Artist</a:t>
          </a:r>
          <a:r>
            <a:rPr lang="el-GR" dirty="0"/>
            <a:t>: </a:t>
          </a:r>
          <a:r>
            <a:rPr lang="en-US" dirty="0"/>
            <a:t>Iron Maiden</a:t>
          </a:r>
        </a:p>
      </dgm:t>
    </dgm:pt>
    <dgm:pt modelId="{4EB11905-B183-449C-A999-963AD4D57591}" type="parTrans" cxnId="{6585506A-3FFF-4A78-805C-5DCB4AAE73BF}">
      <dgm:prSet/>
      <dgm:spPr/>
      <dgm:t>
        <a:bodyPr/>
        <a:lstStyle/>
        <a:p>
          <a:endParaRPr lang="en-US"/>
        </a:p>
      </dgm:t>
    </dgm:pt>
    <dgm:pt modelId="{007C57CA-0359-4E8D-957A-82F46B57179E}" type="sibTrans" cxnId="{6585506A-3FFF-4A78-805C-5DCB4AAE73BF}">
      <dgm:prSet/>
      <dgm:spPr/>
      <dgm:t>
        <a:bodyPr/>
        <a:lstStyle/>
        <a:p>
          <a:endParaRPr lang="en-US"/>
        </a:p>
      </dgm:t>
    </dgm:pt>
    <dgm:pt modelId="{1B68D543-BD3A-482B-96CA-1F90C0CE604C}">
      <dgm:prSet/>
      <dgm:spPr/>
      <dgm:t>
        <a:bodyPr/>
        <a:lstStyle/>
        <a:p>
          <a:r>
            <a:rPr lang="en-US" dirty="0"/>
            <a:t>4 out of Top 5 customer, from countries outside of Top 5 countries</a:t>
          </a:r>
        </a:p>
      </dgm:t>
    </dgm:pt>
    <dgm:pt modelId="{98789104-C113-4721-BB84-0BE7F6C267E0}" type="parTrans" cxnId="{148927DB-367E-4F44-A376-129D574D267F}">
      <dgm:prSet/>
      <dgm:spPr/>
      <dgm:t>
        <a:bodyPr/>
        <a:lstStyle/>
        <a:p>
          <a:endParaRPr lang="en-US"/>
        </a:p>
      </dgm:t>
    </dgm:pt>
    <dgm:pt modelId="{D035DF9D-60A1-4B16-9304-286D2BA5850A}" type="sibTrans" cxnId="{148927DB-367E-4F44-A376-129D574D267F}">
      <dgm:prSet/>
      <dgm:spPr/>
      <dgm:t>
        <a:bodyPr/>
        <a:lstStyle/>
        <a:p>
          <a:endParaRPr lang="en-US"/>
        </a:p>
      </dgm:t>
    </dgm:pt>
    <dgm:pt modelId="{9B8561D3-557D-45F9-BFE4-F01E30673007}" type="pres">
      <dgm:prSet presAssocID="{8E6ECE0C-B31B-49A2-B522-0307677C8513}" presName="root" presStyleCnt="0">
        <dgm:presLayoutVars>
          <dgm:dir/>
          <dgm:resizeHandles val="exact"/>
        </dgm:presLayoutVars>
      </dgm:prSet>
      <dgm:spPr/>
    </dgm:pt>
    <dgm:pt modelId="{75B4FF88-06E1-45AA-9FD6-380DDE6A125D}" type="pres">
      <dgm:prSet presAssocID="{41320E2C-4F1C-439C-B753-128E8AFF157F}" presName="compNode" presStyleCnt="0"/>
      <dgm:spPr/>
    </dgm:pt>
    <dgm:pt modelId="{08A12E3B-B048-49A7-85AC-D83C3576F705}" type="pres">
      <dgm:prSet presAssocID="{41320E2C-4F1C-439C-B753-128E8AFF157F}" presName="bgRect" presStyleLbl="bgShp" presStyleIdx="0" presStyleCnt="4"/>
      <dgm:spPr/>
    </dgm:pt>
    <dgm:pt modelId="{559BB15F-80FE-424C-8B93-147B7273A6CD}" type="pres">
      <dgm:prSet presAssocID="{41320E2C-4F1C-439C-B753-128E8AFF157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Χρήματα"/>
        </a:ext>
      </dgm:extLst>
    </dgm:pt>
    <dgm:pt modelId="{81430671-2A31-42DA-B927-A8D6A3409BBD}" type="pres">
      <dgm:prSet presAssocID="{41320E2C-4F1C-439C-B753-128E8AFF157F}" presName="spaceRect" presStyleCnt="0"/>
      <dgm:spPr/>
    </dgm:pt>
    <dgm:pt modelId="{FD78CAF7-BD81-4483-9743-52687244271B}" type="pres">
      <dgm:prSet presAssocID="{41320E2C-4F1C-439C-B753-128E8AFF157F}" presName="parTx" presStyleLbl="revTx" presStyleIdx="0" presStyleCnt="4">
        <dgm:presLayoutVars>
          <dgm:chMax val="0"/>
          <dgm:chPref val="0"/>
        </dgm:presLayoutVars>
      </dgm:prSet>
      <dgm:spPr/>
    </dgm:pt>
    <dgm:pt modelId="{0BD4A4A6-688F-45FE-9E97-8AED4BF1D9D4}" type="pres">
      <dgm:prSet presAssocID="{99078EEC-BE90-460E-8EC1-4F102E0D736E}" presName="sibTrans" presStyleCnt="0"/>
      <dgm:spPr/>
    </dgm:pt>
    <dgm:pt modelId="{594D4AF8-FF74-4F82-95FC-E78D8CC5AD44}" type="pres">
      <dgm:prSet presAssocID="{629C253D-C22B-47FE-98D1-46C11FE02E3D}" presName="compNode" presStyleCnt="0"/>
      <dgm:spPr/>
    </dgm:pt>
    <dgm:pt modelId="{9F8D794B-24DA-475D-9696-34C1E3D7D36C}" type="pres">
      <dgm:prSet presAssocID="{629C253D-C22B-47FE-98D1-46C11FE02E3D}" presName="bgRect" presStyleLbl="bgShp" presStyleIdx="1" presStyleCnt="4"/>
      <dgm:spPr/>
    </dgm:pt>
    <dgm:pt modelId="{51C326F9-F97B-4F78-9186-B9B7B1183829}" type="pres">
      <dgm:prSet presAssocID="{629C253D-C22B-47FE-98D1-46C11FE02E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453974A-DC58-4F16-97DE-EF0ADCBC0ED2}" type="pres">
      <dgm:prSet presAssocID="{629C253D-C22B-47FE-98D1-46C11FE02E3D}" presName="spaceRect" presStyleCnt="0"/>
      <dgm:spPr/>
    </dgm:pt>
    <dgm:pt modelId="{C312F4A4-F682-4016-8CAA-70CAF052C3FF}" type="pres">
      <dgm:prSet presAssocID="{629C253D-C22B-47FE-98D1-46C11FE02E3D}" presName="parTx" presStyleLbl="revTx" presStyleIdx="1" presStyleCnt="4">
        <dgm:presLayoutVars>
          <dgm:chMax val="0"/>
          <dgm:chPref val="0"/>
        </dgm:presLayoutVars>
      </dgm:prSet>
      <dgm:spPr/>
    </dgm:pt>
    <dgm:pt modelId="{D9E7B7D9-E8A5-481B-A4BD-60196966D8F8}" type="pres">
      <dgm:prSet presAssocID="{0247CC3B-C3AB-4E08-BD68-8F5BDA80458C}" presName="sibTrans" presStyleCnt="0"/>
      <dgm:spPr/>
    </dgm:pt>
    <dgm:pt modelId="{41A25162-4D63-4B75-ACEB-4CF2C56E2954}" type="pres">
      <dgm:prSet presAssocID="{EC266AC5-5F18-45F4-922F-FFE92A1E539A}" presName="compNode" presStyleCnt="0"/>
      <dgm:spPr/>
    </dgm:pt>
    <dgm:pt modelId="{546D65ED-691D-4558-8011-08DC5F4A09F7}" type="pres">
      <dgm:prSet presAssocID="{EC266AC5-5F18-45F4-922F-FFE92A1E539A}" presName="bgRect" presStyleLbl="bgShp" presStyleIdx="2" presStyleCnt="4" custLinFactNeighborX="2963"/>
      <dgm:spPr/>
    </dgm:pt>
    <dgm:pt modelId="{3FEF2253-537E-4EFC-89AB-FE26AC3CEF5F}" type="pres">
      <dgm:prSet presAssocID="{EC266AC5-5F18-45F4-922F-FFE92A1E539A}" presName="iconRect" presStyleLbl="node1" presStyleIdx="2" presStyleCnt="4" custLinFactNeighborX="-54728" custLinFactNeighborY="30839"/>
      <dgm:spPr>
        <a:solidFill>
          <a:schemeClr val="bg1">
            <a:lumMod val="95000"/>
          </a:schemeClr>
        </a:solidFill>
        <a:ln>
          <a:noFill/>
        </a:ln>
      </dgm:spPr>
    </dgm:pt>
    <dgm:pt modelId="{230FD4E7-5880-4C2C-9D60-B60688F02DF8}" type="pres">
      <dgm:prSet presAssocID="{EC266AC5-5F18-45F4-922F-FFE92A1E539A}" presName="spaceRect" presStyleCnt="0"/>
      <dgm:spPr/>
    </dgm:pt>
    <dgm:pt modelId="{073C1197-1F58-4D08-B761-83A9AB4D8BCE}" type="pres">
      <dgm:prSet presAssocID="{EC266AC5-5F18-45F4-922F-FFE92A1E539A}" presName="parTx" presStyleLbl="revTx" presStyleIdx="2" presStyleCnt="4">
        <dgm:presLayoutVars>
          <dgm:chMax val="0"/>
          <dgm:chPref val="0"/>
        </dgm:presLayoutVars>
      </dgm:prSet>
      <dgm:spPr/>
    </dgm:pt>
    <dgm:pt modelId="{549CFDBC-5B48-4FEF-AF5A-3E3B4C2C847D}" type="pres">
      <dgm:prSet presAssocID="{007C57CA-0359-4E8D-957A-82F46B57179E}" presName="sibTrans" presStyleCnt="0"/>
      <dgm:spPr/>
    </dgm:pt>
    <dgm:pt modelId="{826F38EE-DF17-4EE4-8E8C-358EF687CBDF}" type="pres">
      <dgm:prSet presAssocID="{1B68D543-BD3A-482B-96CA-1F90C0CE604C}" presName="compNode" presStyleCnt="0"/>
      <dgm:spPr/>
    </dgm:pt>
    <dgm:pt modelId="{24C8EBB1-9AE2-4944-8929-49106B567322}" type="pres">
      <dgm:prSet presAssocID="{1B68D543-BD3A-482B-96CA-1F90C0CE604C}" presName="bgRect" presStyleLbl="bgShp" presStyleIdx="3" presStyleCnt="4"/>
      <dgm:spPr/>
    </dgm:pt>
    <dgm:pt modelId="{917309C9-6ED3-45C5-B5A1-20D94EC21DAE}" type="pres">
      <dgm:prSet presAssocID="{1B68D543-BD3A-482B-96CA-1F90C0CE604C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F7284AD9-D799-4B4F-A207-480918622C82}" type="pres">
      <dgm:prSet presAssocID="{1B68D543-BD3A-482B-96CA-1F90C0CE604C}" presName="spaceRect" presStyleCnt="0"/>
      <dgm:spPr/>
    </dgm:pt>
    <dgm:pt modelId="{81CFE730-640F-4D84-AA69-CA0BA25EADAC}" type="pres">
      <dgm:prSet presAssocID="{1B68D543-BD3A-482B-96CA-1F90C0CE604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9780718-37C8-46ED-A631-BB76DB8B8D13}" type="presOf" srcId="{EC266AC5-5F18-45F4-922F-FFE92A1E539A}" destId="{073C1197-1F58-4D08-B761-83A9AB4D8BCE}" srcOrd="0" destOrd="0" presId="urn:microsoft.com/office/officeart/2018/2/layout/IconVerticalSolidList"/>
    <dgm:cxn modelId="{3CDA8567-821B-41EA-99BA-2D9B95F0201A}" srcId="{8E6ECE0C-B31B-49A2-B522-0307677C8513}" destId="{629C253D-C22B-47FE-98D1-46C11FE02E3D}" srcOrd="1" destOrd="0" parTransId="{D4BE18C0-6262-4085-A5EE-881897614F40}" sibTransId="{0247CC3B-C3AB-4E08-BD68-8F5BDA80458C}"/>
    <dgm:cxn modelId="{6585506A-3FFF-4A78-805C-5DCB4AAE73BF}" srcId="{8E6ECE0C-B31B-49A2-B522-0307677C8513}" destId="{EC266AC5-5F18-45F4-922F-FFE92A1E539A}" srcOrd="2" destOrd="0" parTransId="{4EB11905-B183-449C-A999-963AD4D57591}" sibTransId="{007C57CA-0359-4E8D-957A-82F46B57179E}"/>
    <dgm:cxn modelId="{2088706C-18B3-4F48-BD2D-85394BEA1C97}" type="presOf" srcId="{8E6ECE0C-B31B-49A2-B522-0307677C8513}" destId="{9B8561D3-557D-45F9-BFE4-F01E30673007}" srcOrd="0" destOrd="0" presId="urn:microsoft.com/office/officeart/2018/2/layout/IconVerticalSolidList"/>
    <dgm:cxn modelId="{97BAFE56-01AD-4275-8E79-FFBE77928706}" type="presOf" srcId="{1B68D543-BD3A-482B-96CA-1F90C0CE604C}" destId="{81CFE730-640F-4D84-AA69-CA0BA25EADAC}" srcOrd="0" destOrd="0" presId="urn:microsoft.com/office/officeart/2018/2/layout/IconVerticalSolidList"/>
    <dgm:cxn modelId="{83BFB458-AFCC-4ADF-9EDB-CFAFE8E755F0}" type="presOf" srcId="{629C253D-C22B-47FE-98D1-46C11FE02E3D}" destId="{C312F4A4-F682-4016-8CAA-70CAF052C3FF}" srcOrd="0" destOrd="0" presId="urn:microsoft.com/office/officeart/2018/2/layout/IconVerticalSolidList"/>
    <dgm:cxn modelId="{4445C182-7784-47BF-AB9D-9C9A607BF2FC}" type="presOf" srcId="{41320E2C-4F1C-439C-B753-128E8AFF157F}" destId="{FD78CAF7-BD81-4483-9743-52687244271B}" srcOrd="0" destOrd="0" presId="urn:microsoft.com/office/officeart/2018/2/layout/IconVerticalSolidList"/>
    <dgm:cxn modelId="{8D5BACC0-8908-4D45-A157-D294424DB44B}" srcId="{8E6ECE0C-B31B-49A2-B522-0307677C8513}" destId="{41320E2C-4F1C-439C-B753-128E8AFF157F}" srcOrd="0" destOrd="0" parTransId="{24F16D09-0E4F-48F0-9316-4B1634C090DF}" sibTransId="{99078EEC-BE90-460E-8EC1-4F102E0D736E}"/>
    <dgm:cxn modelId="{148927DB-367E-4F44-A376-129D574D267F}" srcId="{8E6ECE0C-B31B-49A2-B522-0307677C8513}" destId="{1B68D543-BD3A-482B-96CA-1F90C0CE604C}" srcOrd="3" destOrd="0" parTransId="{98789104-C113-4721-BB84-0BE7F6C267E0}" sibTransId="{D035DF9D-60A1-4B16-9304-286D2BA5850A}"/>
    <dgm:cxn modelId="{74EE0DEA-A9DB-4DDE-B143-76A87B5CAEF1}" type="presParOf" srcId="{9B8561D3-557D-45F9-BFE4-F01E30673007}" destId="{75B4FF88-06E1-45AA-9FD6-380DDE6A125D}" srcOrd="0" destOrd="0" presId="urn:microsoft.com/office/officeart/2018/2/layout/IconVerticalSolidList"/>
    <dgm:cxn modelId="{798DBCAB-292D-4882-9078-84D937B6277A}" type="presParOf" srcId="{75B4FF88-06E1-45AA-9FD6-380DDE6A125D}" destId="{08A12E3B-B048-49A7-85AC-D83C3576F705}" srcOrd="0" destOrd="0" presId="urn:microsoft.com/office/officeart/2018/2/layout/IconVerticalSolidList"/>
    <dgm:cxn modelId="{FA36C448-682A-46E9-B972-C3FCEB3B07A6}" type="presParOf" srcId="{75B4FF88-06E1-45AA-9FD6-380DDE6A125D}" destId="{559BB15F-80FE-424C-8B93-147B7273A6CD}" srcOrd="1" destOrd="0" presId="urn:microsoft.com/office/officeart/2018/2/layout/IconVerticalSolidList"/>
    <dgm:cxn modelId="{2587EE31-3C9C-4B58-B79A-5997A1876421}" type="presParOf" srcId="{75B4FF88-06E1-45AA-9FD6-380DDE6A125D}" destId="{81430671-2A31-42DA-B927-A8D6A3409BBD}" srcOrd="2" destOrd="0" presId="urn:microsoft.com/office/officeart/2018/2/layout/IconVerticalSolidList"/>
    <dgm:cxn modelId="{CA43352E-500B-4B47-BE94-2758C2F54F97}" type="presParOf" srcId="{75B4FF88-06E1-45AA-9FD6-380DDE6A125D}" destId="{FD78CAF7-BD81-4483-9743-52687244271B}" srcOrd="3" destOrd="0" presId="urn:microsoft.com/office/officeart/2018/2/layout/IconVerticalSolidList"/>
    <dgm:cxn modelId="{62C4B9CA-5C05-4D88-B4DA-F3F16797E333}" type="presParOf" srcId="{9B8561D3-557D-45F9-BFE4-F01E30673007}" destId="{0BD4A4A6-688F-45FE-9E97-8AED4BF1D9D4}" srcOrd="1" destOrd="0" presId="urn:microsoft.com/office/officeart/2018/2/layout/IconVerticalSolidList"/>
    <dgm:cxn modelId="{17CAB8C0-DAA1-42C3-9902-CEE28DDAA46F}" type="presParOf" srcId="{9B8561D3-557D-45F9-BFE4-F01E30673007}" destId="{594D4AF8-FF74-4F82-95FC-E78D8CC5AD44}" srcOrd="2" destOrd="0" presId="urn:microsoft.com/office/officeart/2018/2/layout/IconVerticalSolidList"/>
    <dgm:cxn modelId="{18DB2FD8-7AD2-4D6C-B4A8-41C8A6657A4C}" type="presParOf" srcId="{594D4AF8-FF74-4F82-95FC-E78D8CC5AD44}" destId="{9F8D794B-24DA-475D-9696-34C1E3D7D36C}" srcOrd="0" destOrd="0" presId="urn:microsoft.com/office/officeart/2018/2/layout/IconVerticalSolidList"/>
    <dgm:cxn modelId="{4073B968-AD37-4ED8-8B4A-0E6647A28BB1}" type="presParOf" srcId="{594D4AF8-FF74-4F82-95FC-E78D8CC5AD44}" destId="{51C326F9-F97B-4F78-9186-B9B7B1183829}" srcOrd="1" destOrd="0" presId="urn:microsoft.com/office/officeart/2018/2/layout/IconVerticalSolidList"/>
    <dgm:cxn modelId="{9D3DB1AA-94D8-4B37-9062-73C79FEB810E}" type="presParOf" srcId="{594D4AF8-FF74-4F82-95FC-E78D8CC5AD44}" destId="{F453974A-DC58-4F16-97DE-EF0ADCBC0ED2}" srcOrd="2" destOrd="0" presId="urn:microsoft.com/office/officeart/2018/2/layout/IconVerticalSolidList"/>
    <dgm:cxn modelId="{8C6295C4-41E5-4FF3-AB63-E484E4054482}" type="presParOf" srcId="{594D4AF8-FF74-4F82-95FC-E78D8CC5AD44}" destId="{C312F4A4-F682-4016-8CAA-70CAF052C3FF}" srcOrd="3" destOrd="0" presId="urn:microsoft.com/office/officeart/2018/2/layout/IconVerticalSolidList"/>
    <dgm:cxn modelId="{B5F8C8C8-1EE3-417A-8593-BFC12D24143E}" type="presParOf" srcId="{9B8561D3-557D-45F9-BFE4-F01E30673007}" destId="{D9E7B7D9-E8A5-481B-A4BD-60196966D8F8}" srcOrd="3" destOrd="0" presId="urn:microsoft.com/office/officeart/2018/2/layout/IconVerticalSolidList"/>
    <dgm:cxn modelId="{AC85D76C-6421-4467-B4BB-C63503AA83AC}" type="presParOf" srcId="{9B8561D3-557D-45F9-BFE4-F01E30673007}" destId="{41A25162-4D63-4B75-ACEB-4CF2C56E2954}" srcOrd="4" destOrd="0" presId="urn:microsoft.com/office/officeart/2018/2/layout/IconVerticalSolidList"/>
    <dgm:cxn modelId="{9D9F6839-A8D8-44DC-8427-D1A4F3FA45E2}" type="presParOf" srcId="{41A25162-4D63-4B75-ACEB-4CF2C56E2954}" destId="{546D65ED-691D-4558-8011-08DC5F4A09F7}" srcOrd="0" destOrd="0" presId="urn:microsoft.com/office/officeart/2018/2/layout/IconVerticalSolidList"/>
    <dgm:cxn modelId="{0AF0C6F1-6D4C-45E9-AAA3-5263E312D769}" type="presParOf" srcId="{41A25162-4D63-4B75-ACEB-4CF2C56E2954}" destId="{3FEF2253-537E-4EFC-89AB-FE26AC3CEF5F}" srcOrd="1" destOrd="0" presId="urn:microsoft.com/office/officeart/2018/2/layout/IconVerticalSolidList"/>
    <dgm:cxn modelId="{8580E36C-C224-4EEF-A318-0DEF337814D5}" type="presParOf" srcId="{41A25162-4D63-4B75-ACEB-4CF2C56E2954}" destId="{230FD4E7-5880-4C2C-9D60-B60688F02DF8}" srcOrd="2" destOrd="0" presId="urn:microsoft.com/office/officeart/2018/2/layout/IconVerticalSolidList"/>
    <dgm:cxn modelId="{3A3C0FD1-3EBF-4745-899B-BF7572F81262}" type="presParOf" srcId="{41A25162-4D63-4B75-ACEB-4CF2C56E2954}" destId="{073C1197-1F58-4D08-B761-83A9AB4D8BCE}" srcOrd="3" destOrd="0" presId="urn:microsoft.com/office/officeart/2018/2/layout/IconVerticalSolidList"/>
    <dgm:cxn modelId="{86BB9055-009B-473B-A94C-AFF9D7737D6F}" type="presParOf" srcId="{9B8561D3-557D-45F9-BFE4-F01E30673007}" destId="{549CFDBC-5B48-4FEF-AF5A-3E3B4C2C847D}" srcOrd="5" destOrd="0" presId="urn:microsoft.com/office/officeart/2018/2/layout/IconVerticalSolidList"/>
    <dgm:cxn modelId="{E9B75903-7747-49CC-8EB9-8FE7EE7C2358}" type="presParOf" srcId="{9B8561D3-557D-45F9-BFE4-F01E30673007}" destId="{826F38EE-DF17-4EE4-8E8C-358EF687CBDF}" srcOrd="6" destOrd="0" presId="urn:microsoft.com/office/officeart/2018/2/layout/IconVerticalSolidList"/>
    <dgm:cxn modelId="{6F009901-69BC-4553-8892-C6488488C220}" type="presParOf" srcId="{826F38EE-DF17-4EE4-8E8C-358EF687CBDF}" destId="{24C8EBB1-9AE2-4944-8929-49106B567322}" srcOrd="0" destOrd="0" presId="urn:microsoft.com/office/officeart/2018/2/layout/IconVerticalSolidList"/>
    <dgm:cxn modelId="{269FFDD4-2CB8-47EA-A4CB-63864A4211BF}" type="presParOf" srcId="{826F38EE-DF17-4EE4-8E8C-358EF687CBDF}" destId="{917309C9-6ED3-45C5-B5A1-20D94EC21DAE}" srcOrd="1" destOrd="0" presId="urn:microsoft.com/office/officeart/2018/2/layout/IconVerticalSolidList"/>
    <dgm:cxn modelId="{8F6A5380-0492-43F3-BBB0-DD5C435496BF}" type="presParOf" srcId="{826F38EE-DF17-4EE4-8E8C-358EF687CBDF}" destId="{F7284AD9-D799-4B4F-A207-480918622C82}" srcOrd="2" destOrd="0" presId="urn:microsoft.com/office/officeart/2018/2/layout/IconVerticalSolidList"/>
    <dgm:cxn modelId="{06D5044A-F8DD-4C7F-83CC-C187CC8EB972}" type="presParOf" srcId="{826F38EE-DF17-4EE4-8E8C-358EF687CBDF}" destId="{81CFE730-640F-4D84-AA69-CA0BA25EAD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87378-E1E4-4286-8F6B-FD372B1B59E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C1B719E-C17E-4A75-9115-418E168E0B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Extraction:</a:t>
          </a:r>
        </a:p>
      </dgm:t>
    </dgm:pt>
    <dgm:pt modelId="{7FD5D21D-CD48-499E-A8DA-A046B2A0D6C2}" type="parTrans" cxnId="{14C3CE07-D1A8-4D20-A72C-9AFFECCABBBF}">
      <dgm:prSet/>
      <dgm:spPr/>
      <dgm:t>
        <a:bodyPr/>
        <a:lstStyle/>
        <a:p>
          <a:endParaRPr lang="en-US"/>
        </a:p>
      </dgm:t>
    </dgm:pt>
    <dgm:pt modelId="{DBDD7ECF-32A4-4BBA-BD49-DF0AD79F8B00}" type="sibTrans" cxnId="{14C3CE07-D1A8-4D20-A72C-9AFFECCABBBF}">
      <dgm:prSet/>
      <dgm:spPr/>
      <dgm:t>
        <a:bodyPr/>
        <a:lstStyle/>
        <a:p>
          <a:endParaRPr lang="en-US"/>
        </a:p>
      </dgm:t>
    </dgm:pt>
    <dgm:pt modelId="{95458CD6-F79A-431D-ADBA-94388EA7B835}">
      <dgm:prSet/>
      <dgm:spPr/>
      <dgm:t>
        <a:bodyPr/>
        <a:lstStyle/>
        <a:p>
          <a:pPr>
            <a:lnSpc>
              <a:spcPct val="100000"/>
            </a:lnSpc>
          </a:pPr>
          <a:r>
            <a:rPr lang="el-GR"/>
            <a:t>- </a:t>
          </a:r>
          <a:r>
            <a:rPr lang="en-US"/>
            <a:t>SQL query to join and aggregate data from Employee, Customer, and Invoice tables.</a:t>
          </a:r>
        </a:p>
      </dgm:t>
    </dgm:pt>
    <dgm:pt modelId="{B8BF8AC4-7D4E-47BE-BD7E-190BF70152F7}" type="parTrans" cxnId="{71F74412-9BD3-4FE8-B6DC-64EF0D277CAB}">
      <dgm:prSet/>
      <dgm:spPr/>
      <dgm:t>
        <a:bodyPr/>
        <a:lstStyle/>
        <a:p>
          <a:endParaRPr lang="en-US"/>
        </a:p>
      </dgm:t>
    </dgm:pt>
    <dgm:pt modelId="{9E927E86-4982-41A6-B759-6E4C6F610747}" type="sibTrans" cxnId="{71F74412-9BD3-4FE8-B6DC-64EF0D277CAB}">
      <dgm:prSet/>
      <dgm:spPr/>
      <dgm:t>
        <a:bodyPr/>
        <a:lstStyle/>
        <a:p>
          <a:endParaRPr lang="en-US"/>
        </a:p>
      </dgm:t>
    </dgm:pt>
    <dgm:pt modelId="{F886F538-8A12-4004-8F2E-11BBC324BEC6}">
      <dgm:prSet/>
      <dgm:spPr/>
      <dgm:t>
        <a:bodyPr/>
        <a:lstStyle/>
        <a:p>
          <a:pPr>
            <a:lnSpc>
              <a:spcPct val="100000"/>
            </a:lnSpc>
          </a:pPr>
          <a:r>
            <a:rPr lang="el-GR"/>
            <a:t>- </a:t>
          </a:r>
          <a:r>
            <a:rPr lang="en-US"/>
            <a:t>Metrics calculated: Total revenue, invoices, and average revenue per customer.</a:t>
          </a:r>
        </a:p>
      </dgm:t>
    </dgm:pt>
    <dgm:pt modelId="{276CAECD-28BE-4C6F-B825-BB587C69E58C}" type="parTrans" cxnId="{1D81118E-F631-4391-A223-37D8C7F9DDBD}">
      <dgm:prSet/>
      <dgm:spPr/>
      <dgm:t>
        <a:bodyPr/>
        <a:lstStyle/>
        <a:p>
          <a:endParaRPr lang="en-US"/>
        </a:p>
      </dgm:t>
    </dgm:pt>
    <dgm:pt modelId="{70EA9EA6-1988-4E31-AA9A-FC11888BD026}" type="sibTrans" cxnId="{1D81118E-F631-4391-A223-37D8C7F9DDBD}">
      <dgm:prSet/>
      <dgm:spPr/>
      <dgm:t>
        <a:bodyPr/>
        <a:lstStyle/>
        <a:p>
          <a:endParaRPr lang="en-US"/>
        </a:p>
      </dgm:t>
    </dgm:pt>
    <dgm:pt modelId="{517CA528-AC50-4D03-A5D0-79778E99794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Preprocessing:</a:t>
          </a:r>
        </a:p>
      </dgm:t>
    </dgm:pt>
    <dgm:pt modelId="{40FBD450-A463-46C6-A8EB-D2D8CE938461}" type="parTrans" cxnId="{505B1E18-D1E4-4FC5-81F1-D171C1CEA5FD}">
      <dgm:prSet/>
      <dgm:spPr/>
      <dgm:t>
        <a:bodyPr/>
        <a:lstStyle/>
        <a:p>
          <a:endParaRPr lang="en-US"/>
        </a:p>
      </dgm:t>
    </dgm:pt>
    <dgm:pt modelId="{C1C339D7-3B2D-43CC-B23A-A8DDD833A02C}" type="sibTrans" cxnId="{505B1E18-D1E4-4FC5-81F1-D171C1CEA5FD}">
      <dgm:prSet/>
      <dgm:spPr/>
      <dgm:t>
        <a:bodyPr/>
        <a:lstStyle/>
        <a:p>
          <a:endParaRPr lang="en-US"/>
        </a:p>
      </dgm:t>
    </dgm:pt>
    <dgm:pt modelId="{8A2E42E4-EAA5-4788-901E-75E5934D6289}">
      <dgm:prSet/>
      <dgm:spPr/>
      <dgm:t>
        <a:bodyPr/>
        <a:lstStyle/>
        <a:p>
          <a:pPr>
            <a:lnSpc>
              <a:spcPct val="100000"/>
            </a:lnSpc>
          </a:pPr>
          <a:r>
            <a:rPr lang="el-GR"/>
            <a:t>- </a:t>
          </a:r>
          <a:r>
            <a:rPr lang="en-US"/>
            <a:t>Data cleaning and transformation.</a:t>
          </a:r>
        </a:p>
      </dgm:t>
    </dgm:pt>
    <dgm:pt modelId="{5D8BA15C-DCDB-4DA8-8805-D126F10B8E79}" type="parTrans" cxnId="{25F87B0B-60E5-4287-88CF-1D6C89DCF84C}">
      <dgm:prSet/>
      <dgm:spPr/>
      <dgm:t>
        <a:bodyPr/>
        <a:lstStyle/>
        <a:p>
          <a:endParaRPr lang="en-US"/>
        </a:p>
      </dgm:t>
    </dgm:pt>
    <dgm:pt modelId="{4CCF14FC-5D82-48F3-BC3D-33EDE7CB987C}" type="sibTrans" cxnId="{25F87B0B-60E5-4287-88CF-1D6C89DCF84C}">
      <dgm:prSet/>
      <dgm:spPr/>
      <dgm:t>
        <a:bodyPr/>
        <a:lstStyle/>
        <a:p>
          <a:endParaRPr lang="en-US"/>
        </a:p>
      </dgm:t>
    </dgm:pt>
    <dgm:pt modelId="{5D05A310-BB6B-4D94-AFED-79884BDEC83B}">
      <dgm:prSet/>
      <dgm:spPr/>
      <dgm:t>
        <a:bodyPr/>
        <a:lstStyle/>
        <a:p>
          <a:pPr>
            <a:lnSpc>
              <a:spcPct val="100000"/>
            </a:lnSpc>
          </a:pPr>
          <a:r>
            <a:rPr lang="el-GR"/>
            <a:t>- </a:t>
          </a:r>
          <a:r>
            <a:rPr lang="en-US"/>
            <a:t>New features created, such as employee tenure.</a:t>
          </a:r>
        </a:p>
      </dgm:t>
    </dgm:pt>
    <dgm:pt modelId="{573C3DD6-DCAA-4493-B8BB-1E619544F8AC}" type="parTrans" cxnId="{4EB5D134-15A1-440A-9C8E-41FC9F09D6EE}">
      <dgm:prSet/>
      <dgm:spPr/>
      <dgm:t>
        <a:bodyPr/>
        <a:lstStyle/>
        <a:p>
          <a:endParaRPr lang="en-US"/>
        </a:p>
      </dgm:t>
    </dgm:pt>
    <dgm:pt modelId="{84336131-360F-4D12-A237-70B33124D716}" type="sibTrans" cxnId="{4EB5D134-15A1-440A-9C8E-41FC9F09D6EE}">
      <dgm:prSet/>
      <dgm:spPr/>
      <dgm:t>
        <a:bodyPr/>
        <a:lstStyle/>
        <a:p>
          <a:endParaRPr lang="en-US"/>
        </a:p>
      </dgm:t>
    </dgm:pt>
    <dgm:pt modelId="{9996543F-DEBD-4335-A6AA-4997A443CB6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Categories:</a:t>
          </a:r>
        </a:p>
      </dgm:t>
    </dgm:pt>
    <dgm:pt modelId="{5F58E5B5-DCE9-48F6-9765-9DAA37232136}" type="parTrans" cxnId="{398001F9-51AB-4A2E-A1E7-C2A76B77712A}">
      <dgm:prSet/>
      <dgm:spPr/>
      <dgm:t>
        <a:bodyPr/>
        <a:lstStyle/>
        <a:p>
          <a:endParaRPr lang="en-US"/>
        </a:p>
      </dgm:t>
    </dgm:pt>
    <dgm:pt modelId="{55DD67FD-9D5A-462D-88B6-4B0DBD0D3457}" type="sibTrans" cxnId="{398001F9-51AB-4A2E-A1E7-C2A76B77712A}">
      <dgm:prSet/>
      <dgm:spPr/>
      <dgm:t>
        <a:bodyPr/>
        <a:lstStyle/>
        <a:p>
          <a:endParaRPr lang="en-US"/>
        </a:p>
      </dgm:t>
    </dgm:pt>
    <dgm:pt modelId="{C20DB09C-CEFB-4A46-986F-368798DF86D4}">
      <dgm:prSet/>
      <dgm:spPr/>
      <dgm:t>
        <a:bodyPr/>
        <a:lstStyle/>
        <a:p>
          <a:pPr>
            <a:lnSpc>
              <a:spcPct val="100000"/>
            </a:lnSpc>
          </a:pPr>
          <a:r>
            <a:rPr lang="el-GR"/>
            <a:t>- </a:t>
          </a:r>
          <a:r>
            <a:rPr lang="en-US"/>
            <a:t>High, Average, and Low Performers based on revenue thresholds.</a:t>
          </a:r>
        </a:p>
      </dgm:t>
    </dgm:pt>
    <dgm:pt modelId="{499A545F-62DD-40F2-BD2A-864D97E29F52}" type="parTrans" cxnId="{6088C93B-EED4-4D14-A0C0-BBEF12E883E9}">
      <dgm:prSet/>
      <dgm:spPr/>
      <dgm:t>
        <a:bodyPr/>
        <a:lstStyle/>
        <a:p>
          <a:endParaRPr lang="en-US"/>
        </a:p>
      </dgm:t>
    </dgm:pt>
    <dgm:pt modelId="{E28B72A2-E5E7-45F4-949A-44F955DF9D2C}" type="sibTrans" cxnId="{6088C93B-EED4-4D14-A0C0-BBEF12E883E9}">
      <dgm:prSet/>
      <dgm:spPr/>
      <dgm:t>
        <a:bodyPr/>
        <a:lstStyle/>
        <a:p>
          <a:endParaRPr lang="en-US"/>
        </a:p>
      </dgm:t>
    </dgm:pt>
    <dgm:pt modelId="{27E89228-9F4F-4399-AB4A-99AB71C4FF43}" type="pres">
      <dgm:prSet presAssocID="{77187378-E1E4-4286-8F6B-FD372B1B59E4}" presName="root" presStyleCnt="0">
        <dgm:presLayoutVars>
          <dgm:dir/>
          <dgm:resizeHandles val="exact"/>
        </dgm:presLayoutVars>
      </dgm:prSet>
      <dgm:spPr/>
    </dgm:pt>
    <dgm:pt modelId="{5A38C7B8-FD53-446E-8D44-49F6AFBEB408}" type="pres">
      <dgm:prSet presAssocID="{7C1B719E-C17E-4A75-9115-418E168E0B67}" presName="compNode" presStyleCnt="0"/>
      <dgm:spPr/>
    </dgm:pt>
    <dgm:pt modelId="{10DD4C6B-1661-4797-AD70-789C277DCBD7}" type="pres">
      <dgm:prSet presAssocID="{7C1B719E-C17E-4A75-9115-418E168E0B67}" presName="iconRect" presStyleLbl="node1" presStyleIdx="0" presStyleCnt="3" custLinFactNeighborX="-519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Βάση δεδομένων"/>
        </a:ext>
      </dgm:extLst>
    </dgm:pt>
    <dgm:pt modelId="{9268BA6A-350B-4082-850F-2037A7E3A5B1}" type="pres">
      <dgm:prSet presAssocID="{7C1B719E-C17E-4A75-9115-418E168E0B67}" presName="iconSpace" presStyleCnt="0"/>
      <dgm:spPr/>
    </dgm:pt>
    <dgm:pt modelId="{168C053B-58CD-46F7-9D9F-88E5B99CE448}" type="pres">
      <dgm:prSet presAssocID="{7C1B719E-C17E-4A75-9115-418E168E0B67}" presName="parTx" presStyleLbl="revTx" presStyleIdx="0" presStyleCnt="6">
        <dgm:presLayoutVars>
          <dgm:chMax val="0"/>
          <dgm:chPref val="0"/>
        </dgm:presLayoutVars>
      </dgm:prSet>
      <dgm:spPr/>
    </dgm:pt>
    <dgm:pt modelId="{A1DAACB3-BD5C-462D-AE28-2C084C1781CF}" type="pres">
      <dgm:prSet presAssocID="{7C1B719E-C17E-4A75-9115-418E168E0B67}" presName="txSpace" presStyleCnt="0"/>
      <dgm:spPr/>
    </dgm:pt>
    <dgm:pt modelId="{B53BB489-BE36-4D1A-9321-821C7651BEC6}" type="pres">
      <dgm:prSet presAssocID="{7C1B719E-C17E-4A75-9115-418E168E0B67}" presName="desTx" presStyleLbl="revTx" presStyleIdx="1" presStyleCnt="6">
        <dgm:presLayoutVars/>
      </dgm:prSet>
      <dgm:spPr/>
    </dgm:pt>
    <dgm:pt modelId="{9F19556C-BC5D-407F-9153-7350DB7BD7F0}" type="pres">
      <dgm:prSet presAssocID="{DBDD7ECF-32A4-4BBA-BD49-DF0AD79F8B00}" presName="sibTrans" presStyleCnt="0"/>
      <dgm:spPr/>
    </dgm:pt>
    <dgm:pt modelId="{D1B71661-57F8-4BE3-9FD1-31273F51DFC6}" type="pres">
      <dgm:prSet presAssocID="{517CA528-AC50-4D03-A5D0-79778E997943}" presName="compNode" presStyleCnt="0"/>
      <dgm:spPr/>
    </dgm:pt>
    <dgm:pt modelId="{30F2015C-9E27-400A-A2A5-A825B25D1202}" type="pres">
      <dgm:prSet presAssocID="{517CA528-AC50-4D03-A5D0-79778E99794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Διάγραμμα ροής"/>
        </a:ext>
      </dgm:extLst>
    </dgm:pt>
    <dgm:pt modelId="{AD5CF938-E934-4E1E-B8D3-CD10FB828213}" type="pres">
      <dgm:prSet presAssocID="{517CA528-AC50-4D03-A5D0-79778E997943}" presName="iconSpace" presStyleCnt="0"/>
      <dgm:spPr/>
    </dgm:pt>
    <dgm:pt modelId="{6E2A7DBE-1983-4E7C-9AAC-96DA8FDEBE6C}" type="pres">
      <dgm:prSet presAssocID="{517CA528-AC50-4D03-A5D0-79778E997943}" presName="parTx" presStyleLbl="revTx" presStyleIdx="2" presStyleCnt="6">
        <dgm:presLayoutVars>
          <dgm:chMax val="0"/>
          <dgm:chPref val="0"/>
        </dgm:presLayoutVars>
      </dgm:prSet>
      <dgm:spPr/>
    </dgm:pt>
    <dgm:pt modelId="{9F2ED965-A6BF-496F-AE65-F5EC9E6C5495}" type="pres">
      <dgm:prSet presAssocID="{517CA528-AC50-4D03-A5D0-79778E997943}" presName="txSpace" presStyleCnt="0"/>
      <dgm:spPr/>
    </dgm:pt>
    <dgm:pt modelId="{F2612C1D-6D1A-400C-8069-9256B354E347}" type="pres">
      <dgm:prSet presAssocID="{517CA528-AC50-4D03-A5D0-79778E997943}" presName="desTx" presStyleLbl="revTx" presStyleIdx="3" presStyleCnt="6">
        <dgm:presLayoutVars/>
      </dgm:prSet>
      <dgm:spPr/>
    </dgm:pt>
    <dgm:pt modelId="{986F42BF-0B5E-4E7E-9F9B-E21CED0E84FE}" type="pres">
      <dgm:prSet presAssocID="{C1C339D7-3B2D-43CC-B23A-A8DDD833A02C}" presName="sibTrans" presStyleCnt="0"/>
      <dgm:spPr/>
    </dgm:pt>
    <dgm:pt modelId="{8AC14C3E-B738-4C64-9D51-36D38ED72E3A}" type="pres">
      <dgm:prSet presAssocID="{9996543F-DEBD-4335-A6AA-4997A443CB62}" presName="compNode" presStyleCnt="0"/>
      <dgm:spPr/>
    </dgm:pt>
    <dgm:pt modelId="{8A812ECF-B13D-4DA0-8842-EE07343D809B}" type="pres">
      <dgm:prSet presAssocID="{9996543F-DEBD-4335-A6AA-4997A443CB62}" presName="iconRect" presStyleLbl="node1" presStyleIdx="2" presStyleCnt="3" custLinFactNeighborX="5596" custLinFactNeighborY="-17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Αστέρι"/>
        </a:ext>
      </dgm:extLst>
    </dgm:pt>
    <dgm:pt modelId="{76217807-BEEC-4C84-A402-1DEAE3719125}" type="pres">
      <dgm:prSet presAssocID="{9996543F-DEBD-4335-A6AA-4997A443CB62}" presName="iconSpace" presStyleCnt="0"/>
      <dgm:spPr/>
    </dgm:pt>
    <dgm:pt modelId="{7CDE10F9-FE0D-49B2-9E92-DB23CD723701}" type="pres">
      <dgm:prSet presAssocID="{9996543F-DEBD-4335-A6AA-4997A443CB62}" presName="parTx" presStyleLbl="revTx" presStyleIdx="4" presStyleCnt="6">
        <dgm:presLayoutVars>
          <dgm:chMax val="0"/>
          <dgm:chPref val="0"/>
        </dgm:presLayoutVars>
      </dgm:prSet>
      <dgm:spPr/>
    </dgm:pt>
    <dgm:pt modelId="{29B6A537-2A08-405E-94BD-3AC681A27042}" type="pres">
      <dgm:prSet presAssocID="{9996543F-DEBD-4335-A6AA-4997A443CB62}" presName="txSpace" presStyleCnt="0"/>
      <dgm:spPr/>
    </dgm:pt>
    <dgm:pt modelId="{8B7E7B43-8B4C-4B4D-86DA-9772DC9C09C3}" type="pres">
      <dgm:prSet presAssocID="{9996543F-DEBD-4335-A6AA-4997A443CB62}" presName="desTx" presStyleLbl="revTx" presStyleIdx="5" presStyleCnt="6">
        <dgm:presLayoutVars/>
      </dgm:prSet>
      <dgm:spPr/>
    </dgm:pt>
  </dgm:ptLst>
  <dgm:cxnLst>
    <dgm:cxn modelId="{14C3CE07-D1A8-4D20-A72C-9AFFECCABBBF}" srcId="{77187378-E1E4-4286-8F6B-FD372B1B59E4}" destId="{7C1B719E-C17E-4A75-9115-418E168E0B67}" srcOrd="0" destOrd="0" parTransId="{7FD5D21D-CD48-499E-A8DA-A046B2A0D6C2}" sibTransId="{DBDD7ECF-32A4-4BBA-BD49-DF0AD79F8B00}"/>
    <dgm:cxn modelId="{23A77409-6E4B-4189-9940-A49B2D0D9963}" type="presOf" srcId="{95458CD6-F79A-431D-ADBA-94388EA7B835}" destId="{B53BB489-BE36-4D1A-9321-821C7651BEC6}" srcOrd="0" destOrd="0" presId="urn:microsoft.com/office/officeart/2018/5/layout/CenteredIconLabelDescriptionList"/>
    <dgm:cxn modelId="{25F87B0B-60E5-4287-88CF-1D6C89DCF84C}" srcId="{517CA528-AC50-4D03-A5D0-79778E997943}" destId="{8A2E42E4-EAA5-4788-901E-75E5934D6289}" srcOrd="0" destOrd="0" parTransId="{5D8BA15C-DCDB-4DA8-8805-D126F10B8E79}" sibTransId="{4CCF14FC-5D82-48F3-BC3D-33EDE7CB987C}"/>
    <dgm:cxn modelId="{71F74412-9BD3-4FE8-B6DC-64EF0D277CAB}" srcId="{7C1B719E-C17E-4A75-9115-418E168E0B67}" destId="{95458CD6-F79A-431D-ADBA-94388EA7B835}" srcOrd="0" destOrd="0" parTransId="{B8BF8AC4-7D4E-47BE-BD7E-190BF70152F7}" sibTransId="{9E927E86-4982-41A6-B759-6E4C6F610747}"/>
    <dgm:cxn modelId="{505B1E18-D1E4-4FC5-81F1-D171C1CEA5FD}" srcId="{77187378-E1E4-4286-8F6B-FD372B1B59E4}" destId="{517CA528-AC50-4D03-A5D0-79778E997943}" srcOrd="1" destOrd="0" parTransId="{40FBD450-A463-46C6-A8EB-D2D8CE938461}" sibTransId="{C1C339D7-3B2D-43CC-B23A-A8DDD833A02C}"/>
    <dgm:cxn modelId="{4EB5D134-15A1-440A-9C8E-41FC9F09D6EE}" srcId="{517CA528-AC50-4D03-A5D0-79778E997943}" destId="{5D05A310-BB6B-4D94-AFED-79884BDEC83B}" srcOrd="1" destOrd="0" parTransId="{573C3DD6-DCAA-4493-B8BB-1E619544F8AC}" sibTransId="{84336131-360F-4D12-A237-70B33124D716}"/>
    <dgm:cxn modelId="{6088C93B-EED4-4D14-A0C0-BBEF12E883E9}" srcId="{9996543F-DEBD-4335-A6AA-4997A443CB62}" destId="{C20DB09C-CEFB-4A46-986F-368798DF86D4}" srcOrd="0" destOrd="0" parTransId="{499A545F-62DD-40F2-BD2A-864D97E29F52}" sibTransId="{E28B72A2-E5E7-45F4-949A-44F955DF9D2C}"/>
    <dgm:cxn modelId="{20568B60-1668-47E3-97C2-8C08841B167E}" type="presOf" srcId="{7C1B719E-C17E-4A75-9115-418E168E0B67}" destId="{168C053B-58CD-46F7-9D9F-88E5B99CE448}" srcOrd="0" destOrd="0" presId="urn:microsoft.com/office/officeart/2018/5/layout/CenteredIconLabelDescriptionList"/>
    <dgm:cxn modelId="{3EA1C563-B65F-446B-A9A0-1C11B3011AD4}" type="presOf" srcId="{F886F538-8A12-4004-8F2E-11BBC324BEC6}" destId="{B53BB489-BE36-4D1A-9321-821C7651BEC6}" srcOrd="0" destOrd="1" presId="urn:microsoft.com/office/officeart/2018/5/layout/CenteredIconLabelDescriptionList"/>
    <dgm:cxn modelId="{A46E7E6C-D38F-4428-AE77-7978994B425A}" type="presOf" srcId="{77187378-E1E4-4286-8F6B-FD372B1B59E4}" destId="{27E89228-9F4F-4399-AB4A-99AB71C4FF43}" srcOrd="0" destOrd="0" presId="urn:microsoft.com/office/officeart/2018/5/layout/CenteredIconLabelDescriptionList"/>
    <dgm:cxn modelId="{D428C44E-81BF-45A6-AD03-02D4E1BDD389}" type="presOf" srcId="{C20DB09C-CEFB-4A46-986F-368798DF86D4}" destId="{8B7E7B43-8B4C-4B4D-86DA-9772DC9C09C3}" srcOrd="0" destOrd="0" presId="urn:microsoft.com/office/officeart/2018/5/layout/CenteredIconLabelDescriptionList"/>
    <dgm:cxn modelId="{73483D7D-A865-46CC-ACBB-7E4EA41C666D}" type="presOf" srcId="{9996543F-DEBD-4335-A6AA-4997A443CB62}" destId="{7CDE10F9-FE0D-49B2-9E92-DB23CD723701}" srcOrd="0" destOrd="0" presId="urn:microsoft.com/office/officeart/2018/5/layout/CenteredIconLabelDescriptionList"/>
    <dgm:cxn modelId="{32B65185-820C-4AF7-830B-436F74CC888D}" type="presOf" srcId="{5D05A310-BB6B-4D94-AFED-79884BDEC83B}" destId="{F2612C1D-6D1A-400C-8069-9256B354E347}" srcOrd="0" destOrd="1" presId="urn:microsoft.com/office/officeart/2018/5/layout/CenteredIconLabelDescriptionList"/>
    <dgm:cxn modelId="{1D81118E-F631-4391-A223-37D8C7F9DDBD}" srcId="{7C1B719E-C17E-4A75-9115-418E168E0B67}" destId="{F886F538-8A12-4004-8F2E-11BBC324BEC6}" srcOrd="1" destOrd="0" parTransId="{276CAECD-28BE-4C6F-B825-BB587C69E58C}" sibTransId="{70EA9EA6-1988-4E31-AA9A-FC11888BD026}"/>
    <dgm:cxn modelId="{05203C93-0CA8-435A-81F7-DEFE692AA401}" type="presOf" srcId="{8A2E42E4-EAA5-4788-901E-75E5934D6289}" destId="{F2612C1D-6D1A-400C-8069-9256B354E347}" srcOrd="0" destOrd="0" presId="urn:microsoft.com/office/officeart/2018/5/layout/CenteredIconLabelDescriptionList"/>
    <dgm:cxn modelId="{E3CC36C4-2BB1-449B-A246-44576078A6FD}" type="presOf" srcId="{517CA528-AC50-4D03-A5D0-79778E997943}" destId="{6E2A7DBE-1983-4E7C-9AAC-96DA8FDEBE6C}" srcOrd="0" destOrd="0" presId="urn:microsoft.com/office/officeart/2018/5/layout/CenteredIconLabelDescriptionList"/>
    <dgm:cxn modelId="{398001F9-51AB-4A2E-A1E7-C2A76B77712A}" srcId="{77187378-E1E4-4286-8F6B-FD372B1B59E4}" destId="{9996543F-DEBD-4335-A6AA-4997A443CB62}" srcOrd="2" destOrd="0" parTransId="{5F58E5B5-DCE9-48F6-9765-9DAA37232136}" sibTransId="{55DD67FD-9D5A-462D-88B6-4B0DBD0D3457}"/>
    <dgm:cxn modelId="{D1641FFD-8B4E-4028-9EAC-AB33144B7A11}" type="presParOf" srcId="{27E89228-9F4F-4399-AB4A-99AB71C4FF43}" destId="{5A38C7B8-FD53-446E-8D44-49F6AFBEB408}" srcOrd="0" destOrd="0" presId="urn:microsoft.com/office/officeart/2018/5/layout/CenteredIconLabelDescriptionList"/>
    <dgm:cxn modelId="{40CA60C7-688D-4D2C-A889-4AFE1517609D}" type="presParOf" srcId="{5A38C7B8-FD53-446E-8D44-49F6AFBEB408}" destId="{10DD4C6B-1661-4797-AD70-789C277DCBD7}" srcOrd="0" destOrd="0" presId="urn:microsoft.com/office/officeart/2018/5/layout/CenteredIconLabelDescriptionList"/>
    <dgm:cxn modelId="{D00111EB-4022-4ACD-8B23-3D17BA250058}" type="presParOf" srcId="{5A38C7B8-FD53-446E-8D44-49F6AFBEB408}" destId="{9268BA6A-350B-4082-850F-2037A7E3A5B1}" srcOrd="1" destOrd="0" presId="urn:microsoft.com/office/officeart/2018/5/layout/CenteredIconLabelDescriptionList"/>
    <dgm:cxn modelId="{C008A3B9-5440-4866-B372-727CDF2F5F19}" type="presParOf" srcId="{5A38C7B8-FD53-446E-8D44-49F6AFBEB408}" destId="{168C053B-58CD-46F7-9D9F-88E5B99CE448}" srcOrd="2" destOrd="0" presId="urn:microsoft.com/office/officeart/2018/5/layout/CenteredIconLabelDescriptionList"/>
    <dgm:cxn modelId="{21C0C296-A154-49B7-AE08-B097B8846EE9}" type="presParOf" srcId="{5A38C7B8-FD53-446E-8D44-49F6AFBEB408}" destId="{A1DAACB3-BD5C-462D-AE28-2C084C1781CF}" srcOrd="3" destOrd="0" presId="urn:microsoft.com/office/officeart/2018/5/layout/CenteredIconLabelDescriptionList"/>
    <dgm:cxn modelId="{C403EE2B-BFA2-4F0E-9595-D4FC3BC4B9E4}" type="presParOf" srcId="{5A38C7B8-FD53-446E-8D44-49F6AFBEB408}" destId="{B53BB489-BE36-4D1A-9321-821C7651BEC6}" srcOrd="4" destOrd="0" presId="urn:microsoft.com/office/officeart/2018/5/layout/CenteredIconLabelDescriptionList"/>
    <dgm:cxn modelId="{3D4E5C52-19DE-492F-A50E-56C226142F27}" type="presParOf" srcId="{27E89228-9F4F-4399-AB4A-99AB71C4FF43}" destId="{9F19556C-BC5D-407F-9153-7350DB7BD7F0}" srcOrd="1" destOrd="0" presId="urn:microsoft.com/office/officeart/2018/5/layout/CenteredIconLabelDescriptionList"/>
    <dgm:cxn modelId="{99BBCF67-F7BB-4C52-ADD1-7259C8781ED1}" type="presParOf" srcId="{27E89228-9F4F-4399-AB4A-99AB71C4FF43}" destId="{D1B71661-57F8-4BE3-9FD1-31273F51DFC6}" srcOrd="2" destOrd="0" presId="urn:microsoft.com/office/officeart/2018/5/layout/CenteredIconLabelDescriptionList"/>
    <dgm:cxn modelId="{1E0CAE4F-9F33-448B-8093-93E405DD1FD5}" type="presParOf" srcId="{D1B71661-57F8-4BE3-9FD1-31273F51DFC6}" destId="{30F2015C-9E27-400A-A2A5-A825B25D1202}" srcOrd="0" destOrd="0" presId="urn:microsoft.com/office/officeart/2018/5/layout/CenteredIconLabelDescriptionList"/>
    <dgm:cxn modelId="{8E500355-1CC1-4920-88CE-D366939FB770}" type="presParOf" srcId="{D1B71661-57F8-4BE3-9FD1-31273F51DFC6}" destId="{AD5CF938-E934-4E1E-B8D3-CD10FB828213}" srcOrd="1" destOrd="0" presId="urn:microsoft.com/office/officeart/2018/5/layout/CenteredIconLabelDescriptionList"/>
    <dgm:cxn modelId="{041D4765-80F2-421B-84C3-52F171E27404}" type="presParOf" srcId="{D1B71661-57F8-4BE3-9FD1-31273F51DFC6}" destId="{6E2A7DBE-1983-4E7C-9AAC-96DA8FDEBE6C}" srcOrd="2" destOrd="0" presId="urn:microsoft.com/office/officeart/2018/5/layout/CenteredIconLabelDescriptionList"/>
    <dgm:cxn modelId="{1A34BF7C-AEC2-4C92-99B7-246F22B1910F}" type="presParOf" srcId="{D1B71661-57F8-4BE3-9FD1-31273F51DFC6}" destId="{9F2ED965-A6BF-496F-AE65-F5EC9E6C5495}" srcOrd="3" destOrd="0" presId="urn:microsoft.com/office/officeart/2018/5/layout/CenteredIconLabelDescriptionList"/>
    <dgm:cxn modelId="{A0D12CB0-C259-4B9E-802C-D1EE910179AE}" type="presParOf" srcId="{D1B71661-57F8-4BE3-9FD1-31273F51DFC6}" destId="{F2612C1D-6D1A-400C-8069-9256B354E347}" srcOrd="4" destOrd="0" presId="urn:microsoft.com/office/officeart/2018/5/layout/CenteredIconLabelDescriptionList"/>
    <dgm:cxn modelId="{AD4D77AE-BFE5-4FF6-AD79-5DDEFDEC2372}" type="presParOf" srcId="{27E89228-9F4F-4399-AB4A-99AB71C4FF43}" destId="{986F42BF-0B5E-4E7E-9F9B-E21CED0E84FE}" srcOrd="3" destOrd="0" presId="urn:microsoft.com/office/officeart/2018/5/layout/CenteredIconLabelDescriptionList"/>
    <dgm:cxn modelId="{196BBC44-D20D-490E-909F-0977E286FE9D}" type="presParOf" srcId="{27E89228-9F4F-4399-AB4A-99AB71C4FF43}" destId="{8AC14C3E-B738-4C64-9D51-36D38ED72E3A}" srcOrd="4" destOrd="0" presId="urn:microsoft.com/office/officeart/2018/5/layout/CenteredIconLabelDescriptionList"/>
    <dgm:cxn modelId="{65086C18-43BD-4672-AED5-1B6BAFEFD280}" type="presParOf" srcId="{8AC14C3E-B738-4C64-9D51-36D38ED72E3A}" destId="{8A812ECF-B13D-4DA0-8842-EE07343D809B}" srcOrd="0" destOrd="0" presId="urn:microsoft.com/office/officeart/2018/5/layout/CenteredIconLabelDescriptionList"/>
    <dgm:cxn modelId="{E45093FC-C85C-488C-B10E-910BC3936F3B}" type="presParOf" srcId="{8AC14C3E-B738-4C64-9D51-36D38ED72E3A}" destId="{76217807-BEEC-4C84-A402-1DEAE3719125}" srcOrd="1" destOrd="0" presId="urn:microsoft.com/office/officeart/2018/5/layout/CenteredIconLabelDescriptionList"/>
    <dgm:cxn modelId="{61F3C6A2-9D77-4CCA-86C5-521A356353CD}" type="presParOf" srcId="{8AC14C3E-B738-4C64-9D51-36D38ED72E3A}" destId="{7CDE10F9-FE0D-49B2-9E92-DB23CD723701}" srcOrd="2" destOrd="0" presId="urn:microsoft.com/office/officeart/2018/5/layout/CenteredIconLabelDescriptionList"/>
    <dgm:cxn modelId="{81D8D3C7-CA15-4B1B-92F7-FD3997160D59}" type="presParOf" srcId="{8AC14C3E-B738-4C64-9D51-36D38ED72E3A}" destId="{29B6A537-2A08-405E-94BD-3AC681A27042}" srcOrd="3" destOrd="0" presId="urn:microsoft.com/office/officeart/2018/5/layout/CenteredIconLabelDescriptionList"/>
    <dgm:cxn modelId="{FAE54743-D611-404E-9B29-38A5DFA8FB04}" type="presParOf" srcId="{8AC14C3E-B738-4C64-9D51-36D38ED72E3A}" destId="{8B7E7B43-8B4C-4B4D-86DA-9772DC9C09C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2848EC-282F-45E7-98CC-AC28C4D5B3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662C01-EB0A-4D19-837C-59FE4DABA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reasons to employees with higher tenure to stay motivated (Bonuses, improvements in the workspace, better work-life balance)</a:t>
          </a:r>
        </a:p>
      </dgm:t>
    </dgm:pt>
    <dgm:pt modelId="{7B54DDC4-905A-4B68-B253-2943C90921CA}" type="parTrans" cxnId="{0F447B77-A733-4548-8071-E243A160E71D}">
      <dgm:prSet/>
      <dgm:spPr/>
      <dgm:t>
        <a:bodyPr/>
        <a:lstStyle/>
        <a:p>
          <a:endParaRPr lang="en-US"/>
        </a:p>
      </dgm:t>
    </dgm:pt>
    <dgm:pt modelId="{89578878-D98C-43D3-B8D1-B4C1D4617EB9}" type="sibTrans" cxnId="{0F447B77-A733-4548-8071-E243A160E71D}">
      <dgm:prSet/>
      <dgm:spPr/>
      <dgm:t>
        <a:bodyPr/>
        <a:lstStyle/>
        <a:p>
          <a:endParaRPr lang="en-US"/>
        </a:p>
      </dgm:t>
    </dgm:pt>
    <dgm:pt modelId="{AFAAC079-C056-4ACE-BD45-593B988C83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Assign more experienced employees to newer ones as “mentors”</a:t>
          </a:r>
        </a:p>
      </dgm:t>
    </dgm:pt>
    <dgm:pt modelId="{94C40671-E93A-4ECB-8CD9-8A1EA7EF7F68}" type="parTrans" cxnId="{D99987F9-F4EB-44A8-A804-610170EF4DAA}">
      <dgm:prSet/>
      <dgm:spPr/>
      <dgm:t>
        <a:bodyPr/>
        <a:lstStyle/>
        <a:p>
          <a:endParaRPr lang="en-US"/>
        </a:p>
      </dgm:t>
    </dgm:pt>
    <dgm:pt modelId="{F577D2EA-BD68-4D69-860C-D89ACD99F2A9}" type="sibTrans" cxnId="{D99987F9-F4EB-44A8-A804-610170EF4DAA}">
      <dgm:prSet/>
      <dgm:spPr/>
      <dgm:t>
        <a:bodyPr/>
        <a:lstStyle/>
        <a:p>
          <a:endParaRPr lang="en-US"/>
        </a:p>
      </dgm:t>
    </dgm:pt>
    <dgm:pt modelId="{B26BE174-B0F8-4CFC-93CB-57514D4A0D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 on Rock and Latin tracks. Keep a close eye on new trends in music</a:t>
          </a:r>
        </a:p>
      </dgm:t>
    </dgm:pt>
    <dgm:pt modelId="{92CFE731-5A41-405F-9974-2E3D4516DCD7}" type="parTrans" cxnId="{618CE07D-FC89-4EBD-8AF5-80EEB8E82D5A}">
      <dgm:prSet/>
      <dgm:spPr/>
      <dgm:t>
        <a:bodyPr/>
        <a:lstStyle/>
        <a:p>
          <a:endParaRPr lang="en-US"/>
        </a:p>
      </dgm:t>
    </dgm:pt>
    <dgm:pt modelId="{5935205E-9597-4590-ABC8-274C4AEB7469}" type="sibTrans" cxnId="{618CE07D-FC89-4EBD-8AF5-80EEB8E82D5A}">
      <dgm:prSet/>
      <dgm:spPr/>
      <dgm:t>
        <a:bodyPr/>
        <a:lstStyle/>
        <a:p>
          <a:endParaRPr lang="en-US"/>
        </a:p>
      </dgm:t>
    </dgm:pt>
    <dgm:pt modelId="{E3A5A122-4A2C-42F4-8B81-C35BA44DA1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exclusive discounts on top customers </a:t>
          </a:r>
        </a:p>
      </dgm:t>
    </dgm:pt>
    <dgm:pt modelId="{598B8E6B-EEE9-47E3-B077-16384ECFAE92}" type="parTrans" cxnId="{5AFC0731-F517-48AC-BD75-B19E226A438C}">
      <dgm:prSet/>
      <dgm:spPr/>
      <dgm:t>
        <a:bodyPr/>
        <a:lstStyle/>
        <a:p>
          <a:endParaRPr lang="en-US"/>
        </a:p>
      </dgm:t>
    </dgm:pt>
    <dgm:pt modelId="{BE10838C-3C0F-4019-B0EC-092764D10484}" type="sibTrans" cxnId="{5AFC0731-F517-48AC-BD75-B19E226A438C}">
      <dgm:prSet/>
      <dgm:spPr/>
      <dgm:t>
        <a:bodyPr/>
        <a:lstStyle/>
        <a:p>
          <a:endParaRPr lang="en-US"/>
        </a:p>
      </dgm:t>
    </dgm:pt>
    <dgm:pt modelId="{174F170D-30F7-4301-B172-8DB8FAC739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 marketing on countries with lower sales</a:t>
          </a:r>
        </a:p>
      </dgm:t>
    </dgm:pt>
    <dgm:pt modelId="{98D5DBD2-F9FD-444B-9A58-97B43CDE43EF}" type="parTrans" cxnId="{C64E8942-1962-4B6C-835F-FF60BE387002}">
      <dgm:prSet/>
      <dgm:spPr/>
      <dgm:t>
        <a:bodyPr/>
        <a:lstStyle/>
        <a:p>
          <a:endParaRPr lang="en-US"/>
        </a:p>
      </dgm:t>
    </dgm:pt>
    <dgm:pt modelId="{52712464-55D1-4076-95A7-4E9DA66346CA}" type="sibTrans" cxnId="{C64E8942-1962-4B6C-835F-FF60BE387002}">
      <dgm:prSet/>
      <dgm:spPr/>
      <dgm:t>
        <a:bodyPr/>
        <a:lstStyle/>
        <a:p>
          <a:endParaRPr lang="en-US"/>
        </a:p>
      </dgm:t>
    </dgm:pt>
    <dgm:pt modelId="{D7F32FB0-EEE1-4146-B6F4-F8A4331AABE1}" type="pres">
      <dgm:prSet presAssocID="{4B2848EC-282F-45E7-98CC-AC28C4D5B35D}" presName="root" presStyleCnt="0">
        <dgm:presLayoutVars>
          <dgm:dir/>
          <dgm:resizeHandles val="exact"/>
        </dgm:presLayoutVars>
      </dgm:prSet>
      <dgm:spPr/>
    </dgm:pt>
    <dgm:pt modelId="{8D820839-86CE-49D7-BF74-F0E331DBFBDE}" type="pres">
      <dgm:prSet presAssocID="{69662C01-EB0A-4D19-837C-59FE4DABA6B5}" presName="compNode" presStyleCnt="0"/>
      <dgm:spPr/>
    </dgm:pt>
    <dgm:pt modelId="{5BE2C4EA-9138-40A8-BE8E-1040769C0E10}" type="pres">
      <dgm:prSet presAssocID="{69662C01-EB0A-4D19-837C-59FE4DABA6B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ECF19AD-2286-4852-A0B1-227EB9D62E14}" type="pres">
      <dgm:prSet presAssocID="{69662C01-EB0A-4D19-837C-59FE4DABA6B5}" presName="spaceRect" presStyleCnt="0"/>
      <dgm:spPr/>
    </dgm:pt>
    <dgm:pt modelId="{24B29D8C-BC32-4EFC-9FCE-FDDFB49A174C}" type="pres">
      <dgm:prSet presAssocID="{69662C01-EB0A-4D19-837C-59FE4DABA6B5}" presName="textRect" presStyleLbl="revTx" presStyleIdx="0" presStyleCnt="5">
        <dgm:presLayoutVars>
          <dgm:chMax val="1"/>
          <dgm:chPref val="1"/>
        </dgm:presLayoutVars>
      </dgm:prSet>
      <dgm:spPr/>
    </dgm:pt>
    <dgm:pt modelId="{C74A1970-E73E-41C4-881F-0369CDDF10DA}" type="pres">
      <dgm:prSet presAssocID="{89578878-D98C-43D3-B8D1-B4C1D4617EB9}" presName="sibTrans" presStyleCnt="0"/>
      <dgm:spPr/>
    </dgm:pt>
    <dgm:pt modelId="{65AB3784-7C81-4B48-86E5-75BD8A1CBCA9}" type="pres">
      <dgm:prSet presAssocID="{AFAAC079-C056-4ACE-BD45-593B988C837D}" presName="compNode" presStyleCnt="0"/>
      <dgm:spPr/>
    </dgm:pt>
    <dgm:pt modelId="{83904BEF-5BED-405E-8532-76F500CE15F2}" type="pres">
      <dgm:prSet presAssocID="{AFAAC079-C056-4ACE-BD45-593B988C83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8CDCF89D-1377-4613-B09A-24846B9FC935}" type="pres">
      <dgm:prSet presAssocID="{AFAAC079-C056-4ACE-BD45-593B988C837D}" presName="spaceRect" presStyleCnt="0"/>
      <dgm:spPr/>
    </dgm:pt>
    <dgm:pt modelId="{60B9CFFE-6FBB-4DB8-B850-601F0FBEE702}" type="pres">
      <dgm:prSet presAssocID="{AFAAC079-C056-4ACE-BD45-593B988C837D}" presName="textRect" presStyleLbl="revTx" presStyleIdx="1" presStyleCnt="5">
        <dgm:presLayoutVars>
          <dgm:chMax val="1"/>
          <dgm:chPref val="1"/>
        </dgm:presLayoutVars>
      </dgm:prSet>
      <dgm:spPr/>
    </dgm:pt>
    <dgm:pt modelId="{6E0C3369-2E7A-463B-B54A-DFF90A72961F}" type="pres">
      <dgm:prSet presAssocID="{F577D2EA-BD68-4D69-860C-D89ACD99F2A9}" presName="sibTrans" presStyleCnt="0"/>
      <dgm:spPr/>
    </dgm:pt>
    <dgm:pt modelId="{4E4938A3-2088-4D97-B3D8-538F7AB7BC60}" type="pres">
      <dgm:prSet presAssocID="{B26BE174-B0F8-4CFC-93CB-57514D4A0D5B}" presName="compNode" presStyleCnt="0"/>
      <dgm:spPr/>
    </dgm:pt>
    <dgm:pt modelId="{2BF09E6F-7B16-49DD-8F3F-44EE43BB6F6D}" type="pres">
      <dgm:prSet presAssocID="{B26BE174-B0F8-4CFC-93CB-57514D4A0D5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15679745-EB1C-4023-906A-EE93CFC47487}" type="pres">
      <dgm:prSet presAssocID="{B26BE174-B0F8-4CFC-93CB-57514D4A0D5B}" presName="spaceRect" presStyleCnt="0"/>
      <dgm:spPr/>
    </dgm:pt>
    <dgm:pt modelId="{5044EFBC-A138-4B95-9F5F-FA0734A08D0D}" type="pres">
      <dgm:prSet presAssocID="{B26BE174-B0F8-4CFC-93CB-57514D4A0D5B}" presName="textRect" presStyleLbl="revTx" presStyleIdx="2" presStyleCnt="5">
        <dgm:presLayoutVars>
          <dgm:chMax val="1"/>
          <dgm:chPref val="1"/>
        </dgm:presLayoutVars>
      </dgm:prSet>
      <dgm:spPr/>
    </dgm:pt>
    <dgm:pt modelId="{4044F4B4-F1A2-4AC8-B284-A44C6E3CC6C2}" type="pres">
      <dgm:prSet presAssocID="{5935205E-9597-4590-ABC8-274C4AEB7469}" presName="sibTrans" presStyleCnt="0"/>
      <dgm:spPr/>
    </dgm:pt>
    <dgm:pt modelId="{9D3E9322-AAEF-4E46-B37C-32F9ECA2AC7A}" type="pres">
      <dgm:prSet presAssocID="{E3A5A122-4A2C-42F4-8B81-C35BA44DA18E}" presName="compNode" presStyleCnt="0"/>
      <dgm:spPr/>
    </dgm:pt>
    <dgm:pt modelId="{212E88F5-D555-4078-B33D-8794D4CDDA64}" type="pres">
      <dgm:prSet presAssocID="{E3A5A122-4A2C-42F4-8B81-C35BA44DA18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Ετικέτα"/>
        </a:ext>
      </dgm:extLst>
    </dgm:pt>
    <dgm:pt modelId="{33739560-1983-4FCE-A8F2-C12A3F750F3F}" type="pres">
      <dgm:prSet presAssocID="{E3A5A122-4A2C-42F4-8B81-C35BA44DA18E}" presName="spaceRect" presStyleCnt="0"/>
      <dgm:spPr/>
    </dgm:pt>
    <dgm:pt modelId="{18EFAF2F-8B3D-4BD9-9E4A-518D1901221D}" type="pres">
      <dgm:prSet presAssocID="{E3A5A122-4A2C-42F4-8B81-C35BA44DA18E}" presName="textRect" presStyleLbl="revTx" presStyleIdx="3" presStyleCnt="5">
        <dgm:presLayoutVars>
          <dgm:chMax val="1"/>
          <dgm:chPref val="1"/>
        </dgm:presLayoutVars>
      </dgm:prSet>
      <dgm:spPr/>
    </dgm:pt>
    <dgm:pt modelId="{78DCF588-47A9-4D2F-9152-E3803F883424}" type="pres">
      <dgm:prSet presAssocID="{BE10838C-3C0F-4019-B0EC-092764D10484}" presName="sibTrans" presStyleCnt="0"/>
      <dgm:spPr/>
    </dgm:pt>
    <dgm:pt modelId="{7A1A5BC3-A546-4504-B0CC-CDEECBB37B6B}" type="pres">
      <dgm:prSet presAssocID="{174F170D-30F7-4301-B172-8DB8FAC7393A}" presName="compNode" presStyleCnt="0"/>
      <dgm:spPr/>
    </dgm:pt>
    <dgm:pt modelId="{C089C3E4-2B42-4769-AC7E-280AD7E109E3}" type="pres">
      <dgm:prSet presAssocID="{174F170D-30F7-4301-B172-8DB8FAC7393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DECAE2E-C5C3-4C3F-82B4-182BC19B62C9}" type="pres">
      <dgm:prSet presAssocID="{174F170D-30F7-4301-B172-8DB8FAC7393A}" presName="spaceRect" presStyleCnt="0"/>
      <dgm:spPr/>
    </dgm:pt>
    <dgm:pt modelId="{EFB77563-5C6A-442B-AAD3-2AE6C6C173D6}" type="pres">
      <dgm:prSet presAssocID="{174F170D-30F7-4301-B172-8DB8FAC7393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3236901-54B7-4048-AC10-3CA8921A83D7}" type="presOf" srcId="{69662C01-EB0A-4D19-837C-59FE4DABA6B5}" destId="{24B29D8C-BC32-4EFC-9FCE-FDDFB49A174C}" srcOrd="0" destOrd="0" presId="urn:microsoft.com/office/officeart/2018/2/layout/IconLabelList"/>
    <dgm:cxn modelId="{217E7B25-CC0B-4EDE-BFEC-218684B9EE51}" type="presOf" srcId="{AFAAC079-C056-4ACE-BD45-593B988C837D}" destId="{60B9CFFE-6FBB-4DB8-B850-601F0FBEE702}" srcOrd="0" destOrd="0" presId="urn:microsoft.com/office/officeart/2018/2/layout/IconLabelList"/>
    <dgm:cxn modelId="{5AFC0731-F517-48AC-BD75-B19E226A438C}" srcId="{4B2848EC-282F-45E7-98CC-AC28C4D5B35D}" destId="{E3A5A122-4A2C-42F4-8B81-C35BA44DA18E}" srcOrd="3" destOrd="0" parTransId="{598B8E6B-EEE9-47E3-B077-16384ECFAE92}" sibTransId="{BE10838C-3C0F-4019-B0EC-092764D10484}"/>
    <dgm:cxn modelId="{C64E8942-1962-4B6C-835F-FF60BE387002}" srcId="{4B2848EC-282F-45E7-98CC-AC28C4D5B35D}" destId="{174F170D-30F7-4301-B172-8DB8FAC7393A}" srcOrd="4" destOrd="0" parTransId="{98D5DBD2-F9FD-444B-9A58-97B43CDE43EF}" sibTransId="{52712464-55D1-4076-95A7-4E9DA66346CA}"/>
    <dgm:cxn modelId="{25E84854-FF02-4EDF-9DE7-EDE96C98FA4C}" type="presOf" srcId="{E3A5A122-4A2C-42F4-8B81-C35BA44DA18E}" destId="{18EFAF2F-8B3D-4BD9-9E4A-518D1901221D}" srcOrd="0" destOrd="0" presId="urn:microsoft.com/office/officeart/2018/2/layout/IconLabelList"/>
    <dgm:cxn modelId="{0F447B77-A733-4548-8071-E243A160E71D}" srcId="{4B2848EC-282F-45E7-98CC-AC28C4D5B35D}" destId="{69662C01-EB0A-4D19-837C-59FE4DABA6B5}" srcOrd="0" destOrd="0" parTransId="{7B54DDC4-905A-4B68-B253-2943C90921CA}" sibTransId="{89578878-D98C-43D3-B8D1-B4C1D4617EB9}"/>
    <dgm:cxn modelId="{618CE07D-FC89-4EBD-8AF5-80EEB8E82D5A}" srcId="{4B2848EC-282F-45E7-98CC-AC28C4D5B35D}" destId="{B26BE174-B0F8-4CFC-93CB-57514D4A0D5B}" srcOrd="2" destOrd="0" parTransId="{92CFE731-5A41-405F-9974-2E3D4516DCD7}" sibTransId="{5935205E-9597-4590-ABC8-274C4AEB7469}"/>
    <dgm:cxn modelId="{86F9B2CA-E53F-407B-BA17-165FADA5933C}" type="presOf" srcId="{174F170D-30F7-4301-B172-8DB8FAC7393A}" destId="{EFB77563-5C6A-442B-AAD3-2AE6C6C173D6}" srcOrd="0" destOrd="0" presId="urn:microsoft.com/office/officeart/2018/2/layout/IconLabelList"/>
    <dgm:cxn modelId="{4DDF16D5-35A5-4649-B36C-97B6C454CE56}" type="presOf" srcId="{4B2848EC-282F-45E7-98CC-AC28C4D5B35D}" destId="{D7F32FB0-EEE1-4146-B6F4-F8A4331AABE1}" srcOrd="0" destOrd="0" presId="urn:microsoft.com/office/officeart/2018/2/layout/IconLabelList"/>
    <dgm:cxn modelId="{D2DD29EF-0478-474C-B69A-BC364D40B9F4}" type="presOf" srcId="{B26BE174-B0F8-4CFC-93CB-57514D4A0D5B}" destId="{5044EFBC-A138-4B95-9F5F-FA0734A08D0D}" srcOrd="0" destOrd="0" presId="urn:microsoft.com/office/officeart/2018/2/layout/IconLabelList"/>
    <dgm:cxn modelId="{D99987F9-F4EB-44A8-A804-610170EF4DAA}" srcId="{4B2848EC-282F-45E7-98CC-AC28C4D5B35D}" destId="{AFAAC079-C056-4ACE-BD45-593B988C837D}" srcOrd="1" destOrd="0" parTransId="{94C40671-E93A-4ECB-8CD9-8A1EA7EF7F68}" sibTransId="{F577D2EA-BD68-4D69-860C-D89ACD99F2A9}"/>
    <dgm:cxn modelId="{1A9D49FE-250E-471B-98A3-89BC0C4274BE}" type="presParOf" srcId="{D7F32FB0-EEE1-4146-B6F4-F8A4331AABE1}" destId="{8D820839-86CE-49D7-BF74-F0E331DBFBDE}" srcOrd="0" destOrd="0" presId="urn:microsoft.com/office/officeart/2018/2/layout/IconLabelList"/>
    <dgm:cxn modelId="{86D0F43F-8D38-440C-A0EB-B0B019F27D91}" type="presParOf" srcId="{8D820839-86CE-49D7-BF74-F0E331DBFBDE}" destId="{5BE2C4EA-9138-40A8-BE8E-1040769C0E10}" srcOrd="0" destOrd="0" presId="urn:microsoft.com/office/officeart/2018/2/layout/IconLabelList"/>
    <dgm:cxn modelId="{0027A46B-A5CF-4102-B347-16F2CC9A707E}" type="presParOf" srcId="{8D820839-86CE-49D7-BF74-F0E331DBFBDE}" destId="{1ECF19AD-2286-4852-A0B1-227EB9D62E14}" srcOrd="1" destOrd="0" presId="urn:microsoft.com/office/officeart/2018/2/layout/IconLabelList"/>
    <dgm:cxn modelId="{69D23402-9EF5-4B1B-9E58-16907EBA5478}" type="presParOf" srcId="{8D820839-86CE-49D7-BF74-F0E331DBFBDE}" destId="{24B29D8C-BC32-4EFC-9FCE-FDDFB49A174C}" srcOrd="2" destOrd="0" presId="urn:microsoft.com/office/officeart/2018/2/layout/IconLabelList"/>
    <dgm:cxn modelId="{67A95B6C-ECC9-4F8D-9903-D5D603C6A9BC}" type="presParOf" srcId="{D7F32FB0-EEE1-4146-B6F4-F8A4331AABE1}" destId="{C74A1970-E73E-41C4-881F-0369CDDF10DA}" srcOrd="1" destOrd="0" presId="urn:microsoft.com/office/officeart/2018/2/layout/IconLabelList"/>
    <dgm:cxn modelId="{6FA3B222-F780-4135-8CBE-048BFFBF33D1}" type="presParOf" srcId="{D7F32FB0-EEE1-4146-B6F4-F8A4331AABE1}" destId="{65AB3784-7C81-4B48-86E5-75BD8A1CBCA9}" srcOrd="2" destOrd="0" presId="urn:microsoft.com/office/officeart/2018/2/layout/IconLabelList"/>
    <dgm:cxn modelId="{2A6481BA-7E4C-42E3-9B92-97FA59112410}" type="presParOf" srcId="{65AB3784-7C81-4B48-86E5-75BD8A1CBCA9}" destId="{83904BEF-5BED-405E-8532-76F500CE15F2}" srcOrd="0" destOrd="0" presId="urn:microsoft.com/office/officeart/2018/2/layout/IconLabelList"/>
    <dgm:cxn modelId="{60F0EC9E-FFBB-45EC-B036-DA1B2DA14213}" type="presParOf" srcId="{65AB3784-7C81-4B48-86E5-75BD8A1CBCA9}" destId="{8CDCF89D-1377-4613-B09A-24846B9FC935}" srcOrd="1" destOrd="0" presId="urn:microsoft.com/office/officeart/2018/2/layout/IconLabelList"/>
    <dgm:cxn modelId="{5B8791D3-A9D5-4E89-866C-6CDF66ADF1FE}" type="presParOf" srcId="{65AB3784-7C81-4B48-86E5-75BD8A1CBCA9}" destId="{60B9CFFE-6FBB-4DB8-B850-601F0FBEE702}" srcOrd="2" destOrd="0" presId="urn:microsoft.com/office/officeart/2018/2/layout/IconLabelList"/>
    <dgm:cxn modelId="{FA84137C-87D3-48E3-B574-2870BF2048CD}" type="presParOf" srcId="{D7F32FB0-EEE1-4146-B6F4-F8A4331AABE1}" destId="{6E0C3369-2E7A-463B-B54A-DFF90A72961F}" srcOrd="3" destOrd="0" presId="urn:microsoft.com/office/officeart/2018/2/layout/IconLabelList"/>
    <dgm:cxn modelId="{729FDF37-E20A-4D12-B95C-59D6C0D6350A}" type="presParOf" srcId="{D7F32FB0-EEE1-4146-B6F4-F8A4331AABE1}" destId="{4E4938A3-2088-4D97-B3D8-538F7AB7BC60}" srcOrd="4" destOrd="0" presId="urn:microsoft.com/office/officeart/2018/2/layout/IconLabelList"/>
    <dgm:cxn modelId="{99A8DF3E-56B3-4027-A228-071C5EFD67FD}" type="presParOf" srcId="{4E4938A3-2088-4D97-B3D8-538F7AB7BC60}" destId="{2BF09E6F-7B16-49DD-8F3F-44EE43BB6F6D}" srcOrd="0" destOrd="0" presId="urn:microsoft.com/office/officeart/2018/2/layout/IconLabelList"/>
    <dgm:cxn modelId="{661E2DDA-58D8-40E6-8C3D-1096864285D3}" type="presParOf" srcId="{4E4938A3-2088-4D97-B3D8-538F7AB7BC60}" destId="{15679745-EB1C-4023-906A-EE93CFC47487}" srcOrd="1" destOrd="0" presId="urn:microsoft.com/office/officeart/2018/2/layout/IconLabelList"/>
    <dgm:cxn modelId="{450970AB-236A-406B-9513-2E9EE84F1C96}" type="presParOf" srcId="{4E4938A3-2088-4D97-B3D8-538F7AB7BC60}" destId="{5044EFBC-A138-4B95-9F5F-FA0734A08D0D}" srcOrd="2" destOrd="0" presId="urn:microsoft.com/office/officeart/2018/2/layout/IconLabelList"/>
    <dgm:cxn modelId="{175EDE8D-2A2E-478C-85BC-B8A28BCD7F72}" type="presParOf" srcId="{D7F32FB0-EEE1-4146-B6F4-F8A4331AABE1}" destId="{4044F4B4-F1A2-4AC8-B284-A44C6E3CC6C2}" srcOrd="5" destOrd="0" presId="urn:microsoft.com/office/officeart/2018/2/layout/IconLabelList"/>
    <dgm:cxn modelId="{E82D28E2-7934-47E1-BBB5-DC6078176140}" type="presParOf" srcId="{D7F32FB0-EEE1-4146-B6F4-F8A4331AABE1}" destId="{9D3E9322-AAEF-4E46-B37C-32F9ECA2AC7A}" srcOrd="6" destOrd="0" presId="urn:microsoft.com/office/officeart/2018/2/layout/IconLabelList"/>
    <dgm:cxn modelId="{949562D0-3FA1-4062-BE93-7387D910040E}" type="presParOf" srcId="{9D3E9322-AAEF-4E46-B37C-32F9ECA2AC7A}" destId="{212E88F5-D555-4078-B33D-8794D4CDDA64}" srcOrd="0" destOrd="0" presId="urn:microsoft.com/office/officeart/2018/2/layout/IconLabelList"/>
    <dgm:cxn modelId="{531B1C27-CCEA-4A1E-861C-3E5958818A2B}" type="presParOf" srcId="{9D3E9322-AAEF-4E46-B37C-32F9ECA2AC7A}" destId="{33739560-1983-4FCE-A8F2-C12A3F750F3F}" srcOrd="1" destOrd="0" presId="urn:microsoft.com/office/officeart/2018/2/layout/IconLabelList"/>
    <dgm:cxn modelId="{854E0B8C-1496-403B-A9D5-3448B15B02B4}" type="presParOf" srcId="{9D3E9322-AAEF-4E46-B37C-32F9ECA2AC7A}" destId="{18EFAF2F-8B3D-4BD9-9E4A-518D1901221D}" srcOrd="2" destOrd="0" presId="urn:microsoft.com/office/officeart/2018/2/layout/IconLabelList"/>
    <dgm:cxn modelId="{6FE861CD-AFBE-4BB6-B436-D24554E8377C}" type="presParOf" srcId="{D7F32FB0-EEE1-4146-B6F4-F8A4331AABE1}" destId="{78DCF588-47A9-4D2F-9152-E3803F883424}" srcOrd="7" destOrd="0" presId="urn:microsoft.com/office/officeart/2018/2/layout/IconLabelList"/>
    <dgm:cxn modelId="{2E2C258A-2E1C-49C6-8B39-8B9CCDFFEE66}" type="presParOf" srcId="{D7F32FB0-EEE1-4146-B6F4-F8A4331AABE1}" destId="{7A1A5BC3-A546-4504-B0CC-CDEECBB37B6B}" srcOrd="8" destOrd="0" presId="urn:microsoft.com/office/officeart/2018/2/layout/IconLabelList"/>
    <dgm:cxn modelId="{A87B3AC8-42BF-4B11-AF2E-5AED0CBE58B4}" type="presParOf" srcId="{7A1A5BC3-A546-4504-B0CC-CDEECBB37B6B}" destId="{C089C3E4-2B42-4769-AC7E-280AD7E109E3}" srcOrd="0" destOrd="0" presId="urn:microsoft.com/office/officeart/2018/2/layout/IconLabelList"/>
    <dgm:cxn modelId="{B353DB9F-AA6B-4653-818E-EA6540E2C322}" type="presParOf" srcId="{7A1A5BC3-A546-4504-B0CC-CDEECBB37B6B}" destId="{ADECAE2E-C5C3-4C3F-82B4-182BC19B62C9}" srcOrd="1" destOrd="0" presId="urn:microsoft.com/office/officeart/2018/2/layout/IconLabelList"/>
    <dgm:cxn modelId="{E44AD493-BBBF-43FE-A746-14371D6B48CF}" type="presParOf" srcId="{7A1A5BC3-A546-4504-B0CC-CDEECBB37B6B}" destId="{EFB77563-5C6A-442B-AAD3-2AE6C6C173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1B3FF-DAEB-4418-949A-EF71532A4038}">
      <dsp:nvSpPr>
        <dsp:cNvPr id="0" name=""/>
        <dsp:cNvSpPr/>
      </dsp:nvSpPr>
      <dsp:spPr>
        <a:xfrm>
          <a:off x="775605" y="500238"/>
          <a:ext cx="922971" cy="922971"/>
        </a:xfrm>
        <a:prstGeom prst="rect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B88B5-2B2F-4222-BE63-71E23A8CB690}">
      <dsp:nvSpPr>
        <dsp:cNvPr id="0" name=""/>
        <dsp:cNvSpPr/>
      </dsp:nvSpPr>
      <dsp:spPr>
        <a:xfrm>
          <a:off x="276277" y="1637901"/>
          <a:ext cx="20510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914400" rtl="0" eaLnBrk="0" fontAlgn="base" latinLnBrk="0" hangingPunct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>
        <a:off x="276277" y="1637901"/>
        <a:ext cx="2051048" cy="720000"/>
      </dsp:txXfrm>
    </dsp:sp>
    <dsp:sp modelId="{A84FF0CF-CC9D-4E71-ABBF-B5BE9D020C3E}">
      <dsp:nvSpPr>
        <dsp:cNvPr id="0" name=""/>
        <dsp:cNvSpPr/>
      </dsp:nvSpPr>
      <dsp:spPr>
        <a:xfrm>
          <a:off x="1224161" y="404591"/>
          <a:ext cx="922971" cy="922971"/>
        </a:xfrm>
        <a:prstGeom prst="rect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7581A-E709-4A6F-9F58-5CD4108FF19B}">
      <dsp:nvSpPr>
        <dsp:cNvPr id="0" name=""/>
        <dsp:cNvSpPr/>
      </dsp:nvSpPr>
      <dsp:spPr>
        <a:xfrm>
          <a:off x="660130" y="1327559"/>
          <a:ext cx="20510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Discussion of requirements of the project. Sharing project ideas and plan on how to work on the project. </a:t>
          </a:r>
        </a:p>
      </dsp:txBody>
      <dsp:txXfrm>
        <a:off x="660130" y="1327559"/>
        <a:ext cx="2051048" cy="720000"/>
      </dsp:txXfrm>
    </dsp:sp>
    <dsp:sp modelId="{3B198EF9-C45C-4686-AF0A-86CE1ADFDA62}">
      <dsp:nvSpPr>
        <dsp:cNvPr id="0" name=""/>
        <dsp:cNvSpPr/>
      </dsp:nvSpPr>
      <dsp:spPr>
        <a:xfrm>
          <a:off x="6889215" y="434181"/>
          <a:ext cx="922971" cy="922971"/>
        </a:xfrm>
        <a:prstGeom prst="rect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676F5-8ED1-4594-8C55-76964E017671}">
      <dsp:nvSpPr>
        <dsp:cNvPr id="0" name=""/>
        <dsp:cNvSpPr/>
      </dsp:nvSpPr>
      <dsp:spPr>
        <a:xfrm>
          <a:off x="3869795" y="1467045"/>
          <a:ext cx="20510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Individual work on the same topic</a:t>
          </a:r>
        </a:p>
      </dsp:txBody>
      <dsp:txXfrm>
        <a:off x="3869795" y="1467045"/>
        <a:ext cx="2051048" cy="720000"/>
      </dsp:txXfrm>
    </dsp:sp>
    <dsp:sp modelId="{B1D5AEF7-04A3-4FD6-8E93-07CE79DAC8DC}">
      <dsp:nvSpPr>
        <dsp:cNvPr id="0" name=""/>
        <dsp:cNvSpPr/>
      </dsp:nvSpPr>
      <dsp:spPr>
        <a:xfrm>
          <a:off x="7730459" y="404591"/>
          <a:ext cx="922971" cy="9229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C3FAA-4395-4F14-A9F0-95F573BF5A91}">
      <dsp:nvSpPr>
        <dsp:cNvPr id="0" name=""/>
        <dsp:cNvSpPr/>
      </dsp:nvSpPr>
      <dsp:spPr>
        <a:xfrm>
          <a:off x="7207364" y="1455064"/>
          <a:ext cx="20510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Meetings to implement and combine our ideas </a:t>
          </a:r>
        </a:p>
      </dsp:txBody>
      <dsp:txXfrm>
        <a:off x="7207364" y="1455064"/>
        <a:ext cx="205104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12E3B-B048-49A7-85AC-D83C3576F705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BB15F-80FE-424C-8B93-147B7273A6CD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8CAF7-BD81-4483-9743-52687244271B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Revenue : </a:t>
          </a:r>
          <a:r>
            <a:rPr lang="el-GR" sz="2200" kern="1200"/>
            <a:t>20.848</a:t>
          </a:r>
          <a:r>
            <a:rPr lang="en-US" sz="2200" kern="1200"/>
            <a:t>€</a:t>
          </a:r>
        </a:p>
      </dsp:txBody>
      <dsp:txXfrm>
        <a:off x="1339618" y="2288"/>
        <a:ext cx="5024605" cy="1159843"/>
      </dsp:txXfrm>
    </dsp:sp>
    <dsp:sp modelId="{9F8D794B-24DA-475D-9696-34C1E3D7D36C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326F9-F97B-4F78-9186-B9B7B1183829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2F4A4-F682-4016-8CAA-70CAF052C3FF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25 countries (Top 3: USA, Canada and France)</a:t>
          </a:r>
        </a:p>
      </dsp:txBody>
      <dsp:txXfrm>
        <a:off x="1339618" y="1452092"/>
        <a:ext cx="5024605" cy="1159843"/>
      </dsp:txXfrm>
    </dsp:sp>
    <dsp:sp modelId="{546D65ED-691D-4558-8011-08DC5F4A09F7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F2253-537E-4EFC-89AB-FE26AC3CEF5F}">
      <dsp:nvSpPr>
        <dsp:cNvPr id="0" name=""/>
        <dsp:cNvSpPr/>
      </dsp:nvSpPr>
      <dsp:spPr>
        <a:xfrm>
          <a:off x="1735" y="3359587"/>
          <a:ext cx="637913" cy="637913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C1197-1F58-4D08-B761-83A9AB4D8BCE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Top sales</a:t>
          </a:r>
          <a:r>
            <a:rPr lang="el-GR" sz="2200" kern="1200" dirty="0"/>
            <a:t>:</a:t>
          </a:r>
          <a:r>
            <a:rPr lang="en-US" sz="2200" kern="1200" dirty="0"/>
            <a:t> Rock Genre</a:t>
          </a:r>
          <a:r>
            <a:rPr lang="el-GR" sz="2200" kern="1200" dirty="0"/>
            <a:t> </a:t>
          </a:r>
          <a:r>
            <a:rPr lang="en-US" sz="2200" kern="1200" dirty="0"/>
            <a:t> </a:t>
          </a:r>
          <a:endParaRPr lang="el-GR" sz="2200" kern="1200" dirty="0"/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/>
            <a:t>Τ</a:t>
          </a:r>
          <a:r>
            <a:rPr lang="en-US" sz="2200" kern="1200" dirty="0"/>
            <a:t>op Artist</a:t>
          </a:r>
          <a:r>
            <a:rPr lang="el-GR" sz="2200" kern="1200" dirty="0"/>
            <a:t>: </a:t>
          </a:r>
          <a:r>
            <a:rPr lang="en-US" sz="2200" kern="1200" dirty="0"/>
            <a:t>Iron Maiden</a:t>
          </a:r>
        </a:p>
      </dsp:txBody>
      <dsp:txXfrm>
        <a:off x="1339618" y="2901896"/>
        <a:ext cx="5024605" cy="1159843"/>
      </dsp:txXfrm>
    </dsp:sp>
    <dsp:sp modelId="{24C8EBB1-9AE2-4944-8929-49106B567322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309C9-6ED3-45C5-B5A1-20D94EC21DAE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FE730-640F-4D84-AA69-CA0BA25EADAC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4 out of Top 5 customer, from countries outside of Top 5 countries</a:t>
          </a:r>
        </a:p>
      </dsp:txBody>
      <dsp:txXfrm>
        <a:off x="1339618" y="4351700"/>
        <a:ext cx="5024605" cy="1159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D4C6B-1661-4797-AD70-789C277DCBD7}">
      <dsp:nvSpPr>
        <dsp:cNvPr id="0" name=""/>
        <dsp:cNvSpPr/>
      </dsp:nvSpPr>
      <dsp:spPr>
        <a:xfrm>
          <a:off x="956716" y="0"/>
          <a:ext cx="1082738" cy="1010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C053B-58CD-46F7-9D9F-88E5B99CE448}">
      <dsp:nvSpPr>
        <dsp:cNvPr id="0" name=""/>
        <dsp:cNvSpPr/>
      </dsp:nvSpPr>
      <dsp:spPr>
        <a:xfrm>
          <a:off x="7542" y="1139715"/>
          <a:ext cx="3093538" cy="433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Extraction:</a:t>
          </a:r>
        </a:p>
      </dsp:txBody>
      <dsp:txXfrm>
        <a:off x="7542" y="1139715"/>
        <a:ext cx="3093538" cy="433222"/>
      </dsp:txXfrm>
    </dsp:sp>
    <dsp:sp modelId="{B53BB489-BE36-4D1A-9321-821C7651BEC6}">
      <dsp:nvSpPr>
        <dsp:cNvPr id="0" name=""/>
        <dsp:cNvSpPr/>
      </dsp:nvSpPr>
      <dsp:spPr>
        <a:xfrm>
          <a:off x="7542" y="1632873"/>
          <a:ext cx="3093538" cy="1577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- </a:t>
          </a:r>
          <a:r>
            <a:rPr lang="en-US" sz="1700" kern="1200"/>
            <a:t>SQL query to join and aggregate data from Employee, Customer, and Invoice tables.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- </a:t>
          </a:r>
          <a:r>
            <a:rPr lang="en-US" sz="1700" kern="1200"/>
            <a:t>Metrics calculated: Total revenue, invoices, and average revenue per customer.</a:t>
          </a:r>
        </a:p>
      </dsp:txBody>
      <dsp:txXfrm>
        <a:off x="7542" y="1632873"/>
        <a:ext cx="3093538" cy="1577028"/>
      </dsp:txXfrm>
    </dsp:sp>
    <dsp:sp modelId="{30F2015C-9E27-400A-A2A5-A825B25D1202}">
      <dsp:nvSpPr>
        <dsp:cNvPr id="0" name=""/>
        <dsp:cNvSpPr/>
      </dsp:nvSpPr>
      <dsp:spPr>
        <a:xfrm>
          <a:off x="4647850" y="0"/>
          <a:ext cx="1082738" cy="1010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A7DBE-1983-4E7C-9AAC-96DA8FDEBE6C}">
      <dsp:nvSpPr>
        <dsp:cNvPr id="0" name=""/>
        <dsp:cNvSpPr/>
      </dsp:nvSpPr>
      <dsp:spPr>
        <a:xfrm>
          <a:off x="3642450" y="1139715"/>
          <a:ext cx="3093538" cy="433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Preprocessing:</a:t>
          </a:r>
        </a:p>
      </dsp:txBody>
      <dsp:txXfrm>
        <a:off x="3642450" y="1139715"/>
        <a:ext cx="3093538" cy="433222"/>
      </dsp:txXfrm>
    </dsp:sp>
    <dsp:sp modelId="{F2612C1D-6D1A-400C-8069-9256B354E347}">
      <dsp:nvSpPr>
        <dsp:cNvPr id="0" name=""/>
        <dsp:cNvSpPr/>
      </dsp:nvSpPr>
      <dsp:spPr>
        <a:xfrm>
          <a:off x="3642450" y="1632873"/>
          <a:ext cx="3093538" cy="1577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- </a:t>
          </a:r>
          <a:r>
            <a:rPr lang="en-US" sz="1700" kern="1200"/>
            <a:t>Data cleaning and transformation.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- </a:t>
          </a:r>
          <a:r>
            <a:rPr lang="en-US" sz="1700" kern="1200"/>
            <a:t>New features created, such as employee tenure.</a:t>
          </a:r>
        </a:p>
      </dsp:txBody>
      <dsp:txXfrm>
        <a:off x="3642450" y="1632873"/>
        <a:ext cx="3093538" cy="1577028"/>
      </dsp:txXfrm>
    </dsp:sp>
    <dsp:sp modelId="{8A812ECF-B13D-4DA0-8842-EE07343D809B}">
      <dsp:nvSpPr>
        <dsp:cNvPr id="0" name=""/>
        <dsp:cNvSpPr/>
      </dsp:nvSpPr>
      <dsp:spPr>
        <a:xfrm>
          <a:off x="8343348" y="0"/>
          <a:ext cx="1082738" cy="10108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E10F9-FE0D-49B2-9E92-DB23CD723701}">
      <dsp:nvSpPr>
        <dsp:cNvPr id="0" name=""/>
        <dsp:cNvSpPr/>
      </dsp:nvSpPr>
      <dsp:spPr>
        <a:xfrm>
          <a:off x="7277358" y="1139715"/>
          <a:ext cx="3093538" cy="433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Categories:</a:t>
          </a:r>
        </a:p>
      </dsp:txBody>
      <dsp:txXfrm>
        <a:off x="7277358" y="1139715"/>
        <a:ext cx="3093538" cy="433222"/>
      </dsp:txXfrm>
    </dsp:sp>
    <dsp:sp modelId="{8B7E7B43-8B4C-4B4D-86DA-9772DC9C09C3}">
      <dsp:nvSpPr>
        <dsp:cNvPr id="0" name=""/>
        <dsp:cNvSpPr/>
      </dsp:nvSpPr>
      <dsp:spPr>
        <a:xfrm>
          <a:off x="7277358" y="1632873"/>
          <a:ext cx="3093538" cy="1577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- </a:t>
          </a:r>
          <a:r>
            <a:rPr lang="en-US" sz="1700" kern="1200"/>
            <a:t>High, Average, and Low Performers based on revenue thresholds.</a:t>
          </a:r>
        </a:p>
      </dsp:txBody>
      <dsp:txXfrm>
        <a:off x="7277358" y="1632873"/>
        <a:ext cx="3093538" cy="1577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2C4EA-9138-40A8-BE8E-1040769C0E10}">
      <dsp:nvSpPr>
        <dsp:cNvPr id="0" name=""/>
        <dsp:cNvSpPr/>
      </dsp:nvSpPr>
      <dsp:spPr>
        <a:xfrm>
          <a:off x="828914" y="1011021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29D8C-BC32-4EFC-9FCE-FDDFB49A174C}">
      <dsp:nvSpPr>
        <dsp:cNvPr id="0" name=""/>
        <dsp:cNvSpPr/>
      </dsp:nvSpPr>
      <dsp:spPr>
        <a:xfrm>
          <a:off x="333914" y="2146783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Give reasons to employees with higher tenure to stay motivated (Bonuses, improvements in the workspace, better work-life balance)</a:t>
          </a:r>
        </a:p>
      </dsp:txBody>
      <dsp:txXfrm>
        <a:off x="333914" y="2146783"/>
        <a:ext cx="1800000" cy="1035000"/>
      </dsp:txXfrm>
    </dsp:sp>
    <dsp:sp modelId="{83904BEF-5BED-405E-8532-76F500CE15F2}">
      <dsp:nvSpPr>
        <dsp:cNvPr id="0" name=""/>
        <dsp:cNvSpPr/>
      </dsp:nvSpPr>
      <dsp:spPr>
        <a:xfrm>
          <a:off x="2943914" y="1011021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9CFFE-6FBB-4DB8-B850-601F0FBEE702}">
      <dsp:nvSpPr>
        <dsp:cNvPr id="0" name=""/>
        <dsp:cNvSpPr/>
      </dsp:nvSpPr>
      <dsp:spPr>
        <a:xfrm>
          <a:off x="2448914" y="2146783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Assign more experienced employees to newer ones as “mentors”</a:t>
          </a:r>
        </a:p>
      </dsp:txBody>
      <dsp:txXfrm>
        <a:off x="2448914" y="2146783"/>
        <a:ext cx="1800000" cy="1035000"/>
      </dsp:txXfrm>
    </dsp:sp>
    <dsp:sp modelId="{2BF09E6F-7B16-49DD-8F3F-44EE43BB6F6D}">
      <dsp:nvSpPr>
        <dsp:cNvPr id="0" name=""/>
        <dsp:cNvSpPr/>
      </dsp:nvSpPr>
      <dsp:spPr>
        <a:xfrm>
          <a:off x="5058914" y="1011021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4EFBC-A138-4B95-9F5F-FA0734A08D0D}">
      <dsp:nvSpPr>
        <dsp:cNvPr id="0" name=""/>
        <dsp:cNvSpPr/>
      </dsp:nvSpPr>
      <dsp:spPr>
        <a:xfrm>
          <a:off x="4563914" y="2146783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 on Rock and Latin tracks. Keep a close eye on new trends in music</a:t>
          </a:r>
        </a:p>
      </dsp:txBody>
      <dsp:txXfrm>
        <a:off x="4563914" y="2146783"/>
        <a:ext cx="1800000" cy="1035000"/>
      </dsp:txXfrm>
    </dsp:sp>
    <dsp:sp modelId="{212E88F5-D555-4078-B33D-8794D4CDDA64}">
      <dsp:nvSpPr>
        <dsp:cNvPr id="0" name=""/>
        <dsp:cNvSpPr/>
      </dsp:nvSpPr>
      <dsp:spPr>
        <a:xfrm>
          <a:off x="7173914" y="1011021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FAF2F-8B3D-4BD9-9E4A-518D1901221D}">
      <dsp:nvSpPr>
        <dsp:cNvPr id="0" name=""/>
        <dsp:cNvSpPr/>
      </dsp:nvSpPr>
      <dsp:spPr>
        <a:xfrm>
          <a:off x="6678914" y="2146783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Give exclusive discounts on top customers </a:t>
          </a:r>
        </a:p>
      </dsp:txBody>
      <dsp:txXfrm>
        <a:off x="6678914" y="2146783"/>
        <a:ext cx="1800000" cy="1035000"/>
      </dsp:txXfrm>
    </dsp:sp>
    <dsp:sp modelId="{C089C3E4-2B42-4769-AC7E-280AD7E109E3}">
      <dsp:nvSpPr>
        <dsp:cNvPr id="0" name=""/>
        <dsp:cNvSpPr/>
      </dsp:nvSpPr>
      <dsp:spPr>
        <a:xfrm>
          <a:off x="9288914" y="1011021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77563-5C6A-442B-AAD3-2AE6C6C173D6}">
      <dsp:nvSpPr>
        <dsp:cNvPr id="0" name=""/>
        <dsp:cNvSpPr/>
      </dsp:nvSpPr>
      <dsp:spPr>
        <a:xfrm>
          <a:off x="8793914" y="2146783"/>
          <a:ext cx="18000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 marketing on countries with lower sales</a:t>
          </a:r>
        </a:p>
      </dsp:txBody>
      <dsp:txXfrm>
        <a:off x="8793914" y="2146783"/>
        <a:ext cx="1800000" cy="103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3421538-8C96-B7FF-A7EE-58724B7C0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B9FA353A-A487-8C02-C27A-7310D938A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A0A694E-58DA-21F8-1660-9D9CB30B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FE10267-C616-43CA-D387-3C5D0E3A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7C68547-F322-9A01-97C3-932B7211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601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45D4078-E701-D10F-0775-F3C7BA7E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454B6CFE-5D36-A0D6-3237-865B927D4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23C21FC-790E-9CA7-9100-A0F503B6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48D574D-DA6B-2A7D-666A-AC491B89C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A3A3632-EA9E-5B30-02B4-CFFB2B82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5861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C1603538-8429-BF94-BA51-4CBF5CF6D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61EE8509-F0DF-5126-8DCF-14F7317CD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0619F77-9936-1DCF-2875-696C949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CC8A605-CE71-1B53-5A11-1D122C89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A780B09-2A20-8037-EF6D-B58AC97C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814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B2B1F9B-334F-F94C-F1F1-24BC154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8BBFE04-F607-3813-612D-1050ACF54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E33D538-853E-C99F-BAD4-7FC6909C1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ACAB12F-E4C5-A16F-E936-7826FCF3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C4825B2-6A6C-B732-1264-691213AF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26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6515518-FB4F-AA36-6219-E0FDC322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BF06EC1C-D0C6-8E37-DA38-FE098386C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17A1F0D-0CC8-285C-7A31-F19A1986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715ADA4-1050-D4F8-A195-E87E317ED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034C410-3106-F044-1537-0CAE5B1C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7600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1C728D3-866F-9615-D837-D3F90159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8674A99-F159-54BA-D9BC-96510F923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741774D-197C-99BE-00EE-8DD809A4B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023CDFF-6CFB-1E9A-84DC-E21A1769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AC844FF-39A7-7C99-0325-5E2AA935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745F3C1-ADB4-E1E8-77E9-67CA27D8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9897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4A905D2-0955-37E2-3F31-AF708289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83B70B6-C34B-C23C-A5F1-B83BCA98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B98F2574-5D62-501A-CDBB-BBB628260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40DC66B-750E-44FE-4B3C-5813BE705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29533713-8235-E005-0D53-C4E6304E8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005943B0-115D-2778-91F4-1F3B86FA8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37252A0B-E6D6-45C2-E566-2FE65B56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C6B7918-51F6-BF1A-72FE-9FB45930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92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DE82B7-8EF1-5128-D705-856B5E0A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DBF4FBF-25C1-9234-D9DA-52529607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48F8EC33-B9B2-39C4-02C7-A6EF1CD7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9F13B94B-F924-4956-AFB7-34B11495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65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B5A6F9FB-9998-EEEB-2B23-FE8DA8096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0E37FF25-92BB-5ED0-1598-485AAEA2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04452DF-9478-045F-8DE0-79F9F641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9765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CB15BAD-768C-1A13-ADD6-79605C05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76769FE-C6BE-578E-CB40-06DDE133A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31C7F4B3-514B-0695-0E8E-8DFAE7292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EDD0527-5990-3FF8-EFA2-72D35F82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619B45F-DDD3-F05C-4BE7-65296C59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45C7547-591D-5656-D384-257751FB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3769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4AE08AE-4757-2745-C139-56930123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011BB577-0947-335B-578E-5512C9987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EB82E7-A84D-3BB3-93A8-180532192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9F108E9-72D1-AAE1-D11F-67E1E2CE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F932558-F7B8-5070-67FD-823E3272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0978697-FECB-D74A-6C8A-4A5D4BB4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393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7B8BA6F4-394B-C9BA-EC73-32A511A25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5AB7FC81-D357-C07F-203C-BED1BB893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38D4C21-7AA8-111F-C8E2-6BCE89F36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C1E5CE-57E4-4CC4-95C7-1C4DF1B68666}" type="datetimeFigureOut">
              <a:rPr lang="el-GR" smtClean="0"/>
              <a:t>29/1/2025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B2F7BDC-2929-FFE5-68E9-D260E90C1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FA4F7AD-952F-A83C-58D0-C8AA8A467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753202-25D2-457B-A988-140DF2D5D75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3019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3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38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2" name="Rectangle 261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8" name="Βίντεο 257" descr="Πακέτα πλαισίων">
            <a:extLst>
              <a:ext uri="{FF2B5EF4-FFF2-40B4-BE49-F238E27FC236}">
                <a16:creationId xmlns:a16="http://schemas.microsoft.com/office/drawing/2014/main" id="{9DCD8B21-1F30-0F05-B05F-43C6716A8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6785" y="10"/>
            <a:ext cx="12191999" cy="6857990"/>
          </a:xfrm>
          <a:prstGeom prst="rect">
            <a:avLst/>
          </a:prstGeom>
        </p:spPr>
      </p:pic>
      <p:sp>
        <p:nvSpPr>
          <p:cNvPr id="264" name="Rectangle 26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E6467E5-9177-3F15-187B-D53692C75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Chinook Data Warehouse and Employee Performance Analysis</a:t>
            </a:r>
            <a:endParaRPr lang="el-GR" sz="52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FA75098-48EB-BBE2-A992-5B491B5FC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5" y="1532383"/>
            <a:ext cx="10440967" cy="1121002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Comprehensive Business Intelligence and Machine Learning Project</a:t>
            </a:r>
            <a:endParaRPr lang="el-GR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E548A-E986-29F8-E44D-DA4F67D9B8C4}"/>
              </a:ext>
            </a:extLst>
          </p:cNvPr>
          <p:cNvSpPr txBox="1"/>
          <p:nvPr/>
        </p:nvSpPr>
        <p:spPr>
          <a:xfrm>
            <a:off x="8973294" y="4244962"/>
            <a:ext cx="300239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>
                <a:solidFill>
                  <a:schemeClr val="bg1"/>
                </a:solidFill>
              </a:rPr>
              <a:t>TeamOne</a:t>
            </a:r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Dimitra </a:t>
            </a:r>
            <a:r>
              <a:rPr lang="en-US" sz="2000" dirty="0" err="1">
                <a:solidFill>
                  <a:schemeClr val="bg1"/>
                </a:solidFill>
              </a:rPr>
              <a:t>Sagies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Stelios </a:t>
            </a:r>
            <a:r>
              <a:rPr lang="en-US" sz="2000" dirty="0" err="1">
                <a:solidFill>
                  <a:schemeClr val="bg1"/>
                </a:solidFill>
              </a:rPr>
              <a:t>Karouzos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Athanasios </a:t>
            </a:r>
            <a:r>
              <a:rPr lang="en-US" sz="2000" dirty="0" err="1">
                <a:solidFill>
                  <a:schemeClr val="bg1"/>
                </a:solidFill>
              </a:rPr>
              <a:t>Alevizos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Elias </a:t>
            </a:r>
            <a:r>
              <a:rPr lang="en-US" sz="2000" dirty="0" err="1">
                <a:solidFill>
                  <a:schemeClr val="bg1"/>
                </a:solidFill>
              </a:rPr>
              <a:t>Sarousavvidis</a:t>
            </a:r>
            <a:endParaRPr lang="en-US" sz="2000" dirty="0">
              <a:solidFill>
                <a:schemeClr val="bg1"/>
              </a:solidFill>
            </a:endParaRPr>
          </a:p>
          <a:p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CCC3E-C095-8B5D-B81B-0FC3870AF9ED}"/>
              </a:ext>
            </a:extLst>
          </p:cNvPr>
          <p:cNvSpPr txBox="1"/>
          <p:nvPr/>
        </p:nvSpPr>
        <p:spPr>
          <a:xfrm>
            <a:off x="825909" y="6118489"/>
            <a:ext cx="35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28/01/2025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2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8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58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accent6">
                <a:lumMod val="20000"/>
                <a:lumOff val="80000"/>
              </a:schemeClr>
            </a:gs>
            <a:gs pos="48000">
              <a:schemeClr val="accent1">
                <a:lumMod val="5000"/>
                <a:lumOff val="95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45356-4B68-7E58-D8C1-283323C4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487C37-9FF7-BAB9-9356-B0C1B1A2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 u="sng" cap="non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Extraction, Preprocessing and Performance Categorization</a:t>
            </a:r>
            <a:endParaRPr lang="el-GR" sz="4800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E651AE9E-85F8-B2E2-5C5F-2C3108D02B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574441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Γραφικό 5" descr="Βάση δεδομένων με συμπαγές γέμισμα">
            <a:extLst>
              <a:ext uri="{FF2B5EF4-FFF2-40B4-BE49-F238E27FC236}">
                <a16:creationId xmlns:a16="http://schemas.microsoft.com/office/drawing/2014/main" id="{EA19D6ED-7FBB-0F22-B8E6-05F01E5FE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8133" y="3017519"/>
            <a:ext cx="1009098" cy="1009098"/>
          </a:xfrm>
          <a:prstGeom prst="rect">
            <a:avLst/>
          </a:prstGeom>
        </p:spPr>
      </p:pic>
      <p:pic>
        <p:nvPicPr>
          <p:cNvPr id="8" name="Γραφικό 7" descr="Αστέρι με συμπαγές γέμισμα">
            <a:extLst>
              <a:ext uri="{FF2B5EF4-FFF2-40B4-BE49-F238E27FC236}">
                <a16:creationId xmlns:a16="http://schemas.microsoft.com/office/drawing/2014/main" id="{D5C8CB42-50A3-5ACC-5E6B-5B4CBC43C0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84769" y="3017519"/>
            <a:ext cx="1009098" cy="100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8771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DB675173-B665-A659-66E5-ECA6C885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111" y="-3984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Machine Learning Pipeline</a:t>
            </a:r>
            <a:endParaRPr lang="el-GR" sz="3600" dirty="0">
              <a:solidFill>
                <a:schemeClr val="tx2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AF93357-811A-4B73-5B11-5C9D5120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979" y="1385022"/>
            <a:ext cx="5709721" cy="2430864"/>
          </a:xfrm>
        </p:spPr>
        <p:txBody>
          <a:bodyPr anchor="t">
            <a:noAutofit/>
          </a:bodyPr>
          <a:lstStyle/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Data splitting</a:t>
            </a:r>
          </a:p>
          <a:p>
            <a:pPr marL="0" marR="0" lvl="0" indent="0" fontAlgn="base">
              <a:spcBef>
                <a:spcPts val="1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l-GR" sz="1600" dirty="0">
                <a:solidFill>
                  <a:schemeClr val="tx2"/>
                </a:solidFill>
              </a:rPr>
              <a:t>Train</a:t>
            </a:r>
            <a:r>
              <a:rPr lang="el-GR" altLang="el-GR" sz="1600" dirty="0">
                <a:solidFill>
                  <a:schemeClr val="tx2"/>
                </a:solidFill>
              </a:rPr>
              <a:t>: 80%, </a:t>
            </a:r>
            <a:r>
              <a:rPr lang="en-US" altLang="el-GR" sz="1600" dirty="0">
                <a:solidFill>
                  <a:schemeClr val="tx2"/>
                </a:solidFill>
              </a:rPr>
              <a:t>Test</a:t>
            </a:r>
            <a:r>
              <a:rPr lang="el-GR" altLang="el-GR" sz="1600" dirty="0">
                <a:solidFill>
                  <a:schemeClr val="tx2"/>
                </a:solidFill>
              </a:rPr>
              <a:t>: 10%, </a:t>
            </a:r>
            <a:r>
              <a:rPr lang="en-US" altLang="el-GR" sz="1600" dirty="0">
                <a:solidFill>
                  <a:schemeClr val="tx2"/>
                </a:solidFill>
              </a:rPr>
              <a:t>Holdout</a:t>
            </a:r>
            <a:r>
              <a:rPr lang="el-GR" altLang="el-GR" sz="1600" dirty="0">
                <a:solidFill>
                  <a:schemeClr val="tx2"/>
                </a:solidFill>
              </a:rPr>
              <a:t>: 10%</a:t>
            </a:r>
          </a:p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Initial Evaluation </a:t>
            </a:r>
            <a:endParaRPr lang="el-GR" altLang="el-GR" sz="1600" b="1" dirty="0">
              <a:solidFill>
                <a:schemeClr val="tx2"/>
              </a:solidFill>
            </a:endParaRPr>
          </a:p>
          <a:p>
            <a:pPr marL="0" marR="0" lvl="1" indent="0" fontAlgn="base">
              <a:spcBef>
                <a:spcPts val="1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l-GR" sz="1600" dirty="0">
                <a:solidFill>
                  <a:schemeClr val="tx2"/>
                </a:solidFill>
              </a:rPr>
              <a:t>Focused </a:t>
            </a:r>
            <a:r>
              <a:rPr lang="el-GR" altLang="el-GR" sz="1600" dirty="0">
                <a:solidFill>
                  <a:schemeClr val="tx2"/>
                </a:solidFill>
              </a:rPr>
              <a:t>on F1-score (</a:t>
            </a:r>
            <a:r>
              <a:rPr lang="en-US" altLang="el-GR" sz="1600" dirty="0">
                <a:solidFill>
                  <a:schemeClr val="tx2"/>
                </a:solidFill>
              </a:rPr>
              <a:t>combines Precision &amp; Recall for harmonic mean</a:t>
            </a:r>
            <a:r>
              <a:rPr lang="el-GR" altLang="el-GR" sz="1600" dirty="0">
                <a:solidFill>
                  <a:schemeClr val="tx2"/>
                </a:solidFill>
              </a:rPr>
              <a:t>)</a:t>
            </a:r>
          </a:p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K-Fold Validation</a:t>
            </a:r>
            <a:endParaRPr lang="el-GR" altLang="el-GR" sz="1600" b="1" dirty="0">
              <a:solidFill>
                <a:schemeClr val="tx2"/>
              </a:solidFill>
            </a:endParaRPr>
          </a:p>
          <a:p>
            <a:pPr marL="0" lvl="1" indent="0" fontAlgn="base">
              <a:spcBef>
                <a:spcPts val="1000"/>
              </a:spcBef>
              <a:spcAft>
                <a:spcPct val="0"/>
              </a:spcAft>
              <a:buNone/>
            </a:pPr>
            <a:r>
              <a:rPr lang="en-US" altLang="el-GR" sz="1600" dirty="0">
                <a:solidFill>
                  <a:schemeClr val="tx2"/>
                </a:solidFill>
              </a:rPr>
              <a:t>Conducted across 4 models with consistent performance</a:t>
            </a:r>
            <a:endParaRPr lang="el-GR" altLang="el-GR" sz="1600" dirty="0">
              <a:solidFill>
                <a:schemeClr val="tx2"/>
              </a:solidFill>
            </a:endParaRPr>
          </a:p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Model Selection</a:t>
            </a:r>
            <a:endParaRPr lang="el-GR" altLang="el-GR" sz="1600" b="1" dirty="0">
              <a:solidFill>
                <a:schemeClr val="tx2"/>
              </a:solidFill>
            </a:endParaRPr>
          </a:p>
          <a:p>
            <a:pPr marL="0" marR="0" lvl="1" indent="0" fontAlgn="base">
              <a:spcBef>
                <a:spcPts val="1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l-GR" sz="1600" dirty="0">
                <a:solidFill>
                  <a:schemeClr val="tx2"/>
                </a:solidFill>
              </a:rPr>
              <a:t>Chose </a:t>
            </a:r>
            <a:r>
              <a:rPr lang="el-GR" altLang="el-GR" sz="1600" dirty="0">
                <a:solidFill>
                  <a:schemeClr val="tx2"/>
                </a:solidFill>
              </a:rPr>
              <a:t>SVM and </a:t>
            </a:r>
            <a:r>
              <a:rPr lang="el-GR" altLang="el-GR" sz="1600" dirty="0" err="1">
                <a:solidFill>
                  <a:schemeClr val="tx2"/>
                </a:solidFill>
              </a:rPr>
              <a:t>RandomForest</a:t>
            </a:r>
            <a:r>
              <a:rPr lang="en-US" altLang="el-GR" sz="1600" dirty="0">
                <a:solidFill>
                  <a:schemeClr val="tx2"/>
                </a:solidFill>
              </a:rPr>
              <a:t> to analyze coefficients</a:t>
            </a:r>
            <a:r>
              <a:rPr lang="el-GR" altLang="el-GR" sz="1600" dirty="0">
                <a:solidFill>
                  <a:schemeClr val="tx2"/>
                </a:solidFill>
              </a:rPr>
              <a:t> and </a:t>
            </a:r>
            <a:r>
              <a:rPr lang="en-US" altLang="el-GR" sz="1600" dirty="0">
                <a:solidFill>
                  <a:schemeClr val="tx2"/>
                </a:solidFill>
              </a:rPr>
              <a:t>feature importance</a:t>
            </a:r>
            <a:endParaRPr lang="el-GR" altLang="el-GR" sz="1600" dirty="0">
              <a:solidFill>
                <a:schemeClr val="tx2"/>
              </a:solidFill>
            </a:endParaRPr>
          </a:p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Hyperparameter Tuning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l-GR" sz="1600" dirty="0">
                <a:solidFill>
                  <a:schemeClr val="tx2"/>
                </a:solidFill>
              </a:rPr>
              <a:t>Used Grid Search </a:t>
            </a:r>
            <a:r>
              <a:rPr lang="el-GR" altLang="el-GR" sz="1600" dirty="0">
                <a:solidFill>
                  <a:schemeClr val="tx2"/>
                </a:solidFill>
              </a:rPr>
              <a:t>for </a:t>
            </a:r>
            <a:r>
              <a:rPr lang="en-US" altLang="el-GR" sz="1600" dirty="0">
                <a:solidFill>
                  <a:schemeClr val="tx2"/>
                </a:solidFill>
              </a:rPr>
              <a:t>optimization</a:t>
            </a:r>
          </a:p>
          <a:p>
            <a:pPr fontAlgn="base">
              <a:spcAft>
                <a:spcPct val="0"/>
              </a:spcAft>
            </a:pPr>
            <a:r>
              <a:rPr lang="en-US" altLang="el-GR" sz="1600" b="1" dirty="0">
                <a:solidFill>
                  <a:schemeClr val="tx2"/>
                </a:solidFill>
              </a:rPr>
              <a:t>Training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el-GR" sz="1600" dirty="0">
                <a:solidFill>
                  <a:schemeClr val="tx2"/>
                </a:solidFill>
              </a:rPr>
              <a:t>Hyperparameters used</a:t>
            </a:r>
            <a:endParaRPr lang="el-GR" altLang="el-GR" sz="1600" dirty="0">
              <a:solidFill>
                <a:schemeClr val="tx2"/>
              </a:solidFill>
            </a:endParaRPr>
          </a:p>
          <a:p>
            <a:pPr marL="228600" marR="0" lvl="0" indent="-228600" fontAlgn="base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l-GR" sz="1600" b="1" dirty="0">
                <a:solidFill>
                  <a:schemeClr val="tx2"/>
                </a:solidFill>
              </a:rPr>
              <a:t>Final Model Evaluation</a:t>
            </a:r>
            <a:endParaRPr lang="el-GR" altLang="el-GR" sz="1600" b="1" dirty="0">
              <a:solidFill>
                <a:schemeClr val="tx2"/>
              </a:solidFill>
            </a:endParaRPr>
          </a:p>
          <a:p>
            <a:pPr marL="0" marR="0" lvl="1" indent="0" fontAlgn="base">
              <a:spcBef>
                <a:spcPts val="1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l-GR" sz="1600" dirty="0">
                <a:solidFill>
                  <a:schemeClr val="tx2"/>
                </a:solidFill>
              </a:rPr>
              <a:t>Assessed </a:t>
            </a:r>
            <a:r>
              <a:rPr lang="el-GR" altLang="el-GR" sz="1600" dirty="0">
                <a:solidFill>
                  <a:schemeClr val="tx2"/>
                </a:solidFill>
              </a:rPr>
              <a:t> F1-score on </a:t>
            </a:r>
            <a:r>
              <a:rPr lang="en-US" altLang="el-GR" sz="1600" dirty="0">
                <a:solidFill>
                  <a:schemeClr val="tx2"/>
                </a:solidFill>
              </a:rPr>
              <a:t>Holdout set</a:t>
            </a:r>
            <a:endParaRPr lang="el-GR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7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DB675173-B665-A659-66E5-ECA6C885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111" y="-3984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Machine Learning Results</a:t>
            </a:r>
            <a:endParaRPr lang="el-GR" sz="3600" dirty="0">
              <a:solidFill>
                <a:schemeClr val="tx2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4E4BB53-F16C-35B2-A82B-3222270C0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4" y="1317811"/>
            <a:ext cx="9386313" cy="52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5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DB675173-B665-A659-66E5-ECA6C885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111" y="-3984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Machine Learning Results</a:t>
            </a:r>
            <a:endParaRPr lang="el-GR" sz="3600" dirty="0">
              <a:solidFill>
                <a:schemeClr val="tx2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F624F9-AE6A-02F6-63A0-0928D4C45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21" y="1708395"/>
            <a:ext cx="3877216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2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DB675173-B665-A659-66E5-ECA6C885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111" y="-3984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Machine Learning Results</a:t>
            </a:r>
            <a:endParaRPr lang="el-GR" sz="3600" dirty="0">
              <a:solidFill>
                <a:schemeClr val="tx2"/>
              </a:solidFill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DC59988-6CCA-BA40-2412-CB3C485E1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95" y="1528833"/>
            <a:ext cx="8854764" cy="49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DB675173-B665-A659-66E5-ECA6C885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111" y="-3984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Machine Learning Results</a:t>
            </a:r>
            <a:endParaRPr lang="el-GR" sz="3600" dirty="0">
              <a:solidFill>
                <a:schemeClr val="tx2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69C4D3-EB26-7680-9E03-6D11D517B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61" y="1299882"/>
            <a:ext cx="814897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0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accent6">
                <a:lumMod val="20000"/>
                <a:lumOff val="80000"/>
              </a:schemeClr>
            </a:gs>
            <a:gs pos="48000">
              <a:schemeClr val="accent1">
                <a:lumMod val="5000"/>
                <a:lumOff val="95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CDEC55-BD39-E4B0-3BAC-B3E67F927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58DC82-CA76-2918-149D-13E92ABC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Recommendations</a:t>
            </a:r>
            <a:endParaRPr lang="el-GR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F47C68D1-6DC6-E584-7CBC-89A5F54BE8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439236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5FCD83E-5BC0-C6C3-AB8C-C619353E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Challenges </a:t>
            </a:r>
            <a:endParaRPr lang="el-GR" sz="3600">
              <a:solidFill>
                <a:schemeClr val="tx2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C5ADEE3-E11B-352C-A09D-A993A8A19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Database challenges such as Null and zero values at revenue even though there were sales entries associated with them. </a:t>
            </a:r>
          </a:p>
          <a:p>
            <a:r>
              <a:rPr lang="en-US" sz="1800">
                <a:solidFill>
                  <a:schemeClr val="tx2"/>
                </a:solidFill>
              </a:rPr>
              <a:t>Some sales weren’t assigned to a specific country</a:t>
            </a:r>
          </a:p>
          <a:p>
            <a:r>
              <a:rPr lang="en-US" sz="1800">
                <a:solidFill>
                  <a:schemeClr val="tx2"/>
                </a:solidFill>
              </a:rPr>
              <a:t>Small dataset for Machine Learning, almost perfect scores for models</a:t>
            </a:r>
          </a:p>
          <a:p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Βάση δεδομένων">
            <a:extLst>
              <a:ext uri="{FF2B5EF4-FFF2-40B4-BE49-F238E27FC236}">
                <a16:creationId xmlns:a16="http://schemas.microsoft.com/office/drawing/2014/main" id="{E2755CC4-4A67-339D-E28E-7513641ED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AB4EC-D486-07B8-F7AB-03DDF899C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2" name="Rectangle 261">
            <a:extLst>
              <a:ext uri="{FF2B5EF4-FFF2-40B4-BE49-F238E27FC236}">
                <a16:creationId xmlns:a16="http://schemas.microsoft.com/office/drawing/2014/main" id="{814E5359-7AD0-6E47-EB2D-4F02858A1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8" name="Βίντεο 257" descr="Πακέτα πλαισίων">
            <a:extLst>
              <a:ext uri="{FF2B5EF4-FFF2-40B4-BE49-F238E27FC236}">
                <a16:creationId xmlns:a16="http://schemas.microsoft.com/office/drawing/2014/main" id="{DDCDDFCA-7404-2994-6666-361093C499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6785" y="10"/>
            <a:ext cx="12191999" cy="6857990"/>
          </a:xfrm>
          <a:prstGeom prst="rect">
            <a:avLst/>
          </a:prstGeom>
        </p:spPr>
      </p:pic>
      <p:sp>
        <p:nvSpPr>
          <p:cNvPr id="264" name="Rectangle 263">
            <a:extLst>
              <a:ext uri="{FF2B5EF4-FFF2-40B4-BE49-F238E27FC236}">
                <a16:creationId xmlns:a16="http://schemas.microsoft.com/office/drawing/2014/main" id="{D4DAD043-3A49-4B7D-DEA7-B1E4ABB61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A4055BB-9218-C873-8ACF-A5497F850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5363" y="1886224"/>
            <a:ext cx="4107277" cy="1715458"/>
          </a:xfrm>
        </p:spPr>
        <p:txBody>
          <a:bodyPr anchor="t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el-GR" sz="66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AD155A13-22D0-7150-1749-54D2B8224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DDFDEB83-510F-B5F5-3C1C-3DB50297A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126" y="2973208"/>
            <a:ext cx="1205315" cy="489305"/>
          </a:xfrm>
        </p:spPr>
        <p:txBody>
          <a:bodyPr anchor="b">
            <a:noAutofit/>
          </a:bodyPr>
          <a:lstStyle/>
          <a:p>
            <a:pPr algn="l"/>
            <a:r>
              <a:rPr lang="en-US" sz="4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QnA</a:t>
            </a:r>
            <a:endParaRPr lang="el-GR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771C5-51B1-D42F-EE8B-E8E8489AD7F2}"/>
              </a:ext>
            </a:extLst>
          </p:cNvPr>
          <p:cNvSpPr txBox="1"/>
          <p:nvPr/>
        </p:nvSpPr>
        <p:spPr>
          <a:xfrm>
            <a:off x="8973294" y="4244962"/>
            <a:ext cx="300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756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8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58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4" name="Θέση περιεχομένου 2">
            <a:extLst>
              <a:ext uri="{FF2B5EF4-FFF2-40B4-BE49-F238E27FC236}">
                <a16:creationId xmlns:a16="http://schemas.microsoft.com/office/drawing/2014/main" id="{F4AE74AC-27A5-2460-8317-1DDE8062E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591498"/>
              </p:ext>
            </p:extLst>
          </p:nvPr>
        </p:nvGraphicFramePr>
        <p:xfrm>
          <a:off x="1200527" y="3955271"/>
          <a:ext cx="9833548" cy="2782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C07749-EFC6-ED65-476F-F00E3BA98395}"/>
              </a:ext>
            </a:extLst>
          </p:cNvPr>
          <p:cNvSpPr txBox="1"/>
          <p:nvPr/>
        </p:nvSpPr>
        <p:spPr>
          <a:xfrm>
            <a:off x="1179226" y="304800"/>
            <a:ext cx="983354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lang="en-US" sz="1800" b="1" dirty="0">
                <a:solidFill>
                  <a:schemeClr val="tx2"/>
                </a:solidFill>
              </a:rPr>
              <a:t>Project Overview</a:t>
            </a:r>
            <a:endParaRPr lang="en-US" sz="1800" dirty="0">
              <a:solidFill>
                <a:schemeClr val="tx2"/>
              </a:solidFill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Requirements: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Create a Data Warehouse (DW) for Chinook’s OLTP database.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Extract and analyze sales performance data.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Implement a Machine Learning model for employee performance prediction.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Outcomes: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Enable better decision-making through reporting and analytics.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Gain insights into employee performance and sales strategies.</a:t>
            </a:r>
          </a:p>
          <a:p>
            <a:endParaRPr lang="el-GR" dirty="0"/>
          </a:p>
        </p:txBody>
      </p:sp>
      <p:pic>
        <p:nvPicPr>
          <p:cNvPr id="5" name="Γραφικό 4" descr="Αλυσίδα μπλοκ με συμπαγές γέμισμα">
            <a:extLst>
              <a:ext uri="{FF2B5EF4-FFF2-40B4-BE49-F238E27FC236}">
                <a16:creationId xmlns:a16="http://schemas.microsoft.com/office/drawing/2014/main" id="{A938F046-4785-BE5D-F89E-6BEE99920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8855" y="4368434"/>
            <a:ext cx="914400" cy="91440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8E5E6-D73E-3F6D-7775-E66748D71079}"/>
              </a:ext>
            </a:extLst>
          </p:cNvPr>
          <p:cNvSpPr txBox="1"/>
          <p:nvPr/>
        </p:nvSpPr>
        <p:spPr>
          <a:xfrm>
            <a:off x="1443085" y="4052585"/>
            <a:ext cx="306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Our approach</a:t>
            </a:r>
          </a:p>
          <a:p>
            <a:endParaRPr lang="el-GR" dirty="0"/>
          </a:p>
        </p:txBody>
      </p:sp>
      <p:pic>
        <p:nvPicPr>
          <p:cNvPr id="4" name="Γραφικό 3" descr="Σύσκεψη με συμπαγές γέμισμα">
            <a:extLst>
              <a:ext uri="{FF2B5EF4-FFF2-40B4-BE49-F238E27FC236}">
                <a16:creationId xmlns:a16="http://schemas.microsoft.com/office/drawing/2014/main" id="{5BDCC3B9-6F4F-D55D-6F0F-A839C9EB1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0581" y="43684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2286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F1D8FB66-F4D0-B510-63E5-D088C631E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923" y="41562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ETL and </a:t>
            </a:r>
            <a:r>
              <a:rPr lang="en-US" sz="3600" dirty="0" err="1"/>
              <a:t>PowerBi</a:t>
            </a:r>
            <a:endParaRPr lang="el-GR" sz="36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80A42-73D3-7A90-0534-A55D5B6CEEC9}"/>
              </a:ext>
            </a:extLst>
          </p:cNvPr>
          <p:cNvSpPr txBox="1"/>
          <p:nvPr/>
        </p:nvSpPr>
        <p:spPr>
          <a:xfrm>
            <a:off x="8211421" y="4972090"/>
            <a:ext cx="15829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</a:rPr>
              <a:t>PowerBi</a:t>
            </a:r>
            <a:endParaRPr lang="el-GR" sz="1600" b="1" u="sng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</a:endParaRPr>
          </a:p>
          <a:p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FD47E-9950-4214-8D7F-D8DDBDF50F11}"/>
              </a:ext>
            </a:extLst>
          </p:cNvPr>
          <p:cNvSpPr txBox="1"/>
          <p:nvPr/>
        </p:nvSpPr>
        <p:spPr>
          <a:xfrm>
            <a:off x="2462964" y="2133454"/>
            <a:ext cx="1740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u="sng" dirty="0">
                <a:latin typeface="Century Gothic" panose="020B0502020202020204"/>
              </a:rPr>
              <a:t>OLTP</a:t>
            </a:r>
            <a:r>
              <a:rPr lang="en-US" sz="1300" dirty="0">
                <a:latin typeface="Century Gothic" panose="020B0502020202020204"/>
              </a:rPr>
              <a:t> </a:t>
            </a:r>
            <a:endParaRPr lang="el-GR" sz="1300" dirty="0">
              <a:latin typeface="Century Gothic" panose="020B0502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56FA9-A3AE-0D33-DA56-87A7F9DF90F4}"/>
              </a:ext>
            </a:extLst>
          </p:cNvPr>
          <p:cNvSpPr txBox="1"/>
          <p:nvPr/>
        </p:nvSpPr>
        <p:spPr>
          <a:xfrm>
            <a:off x="6433834" y="2211914"/>
            <a:ext cx="19015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latin typeface="Century Gothic" panose="020B0502020202020204"/>
              </a:rPr>
              <a:t>DataWarehouse</a:t>
            </a:r>
            <a:endParaRPr lang="el-GR" sz="1600" b="1" u="sng" dirty="0">
              <a:latin typeface="Century Gothic" panose="020B0502020202020204"/>
            </a:endParaRPr>
          </a:p>
          <a:p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24406A0D-4CF1-D160-8AA4-96641306DDF3}"/>
              </a:ext>
            </a:extLst>
          </p:cNvPr>
          <p:cNvCxnSpPr>
            <a:cxnSpLocks/>
          </p:cNvCxnSpPr>
          <p:nvPr/>
        </p:nvCxnSpPr>
        <p:spPr>
          <a:xfrm>
            <a:off x="1808430" y="3701732"/>
            <a:ext cx="8574833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Ευθεία γραμμή σύνδεσης 12">
            <a:extLst>
              <a:ext uri="{FF2B5EF4-FFF2-40B4-BE49-F238E27FC236}">
                <a16:creationId xmlns:a16="http://schemas.microsoft.com/office/drawing/2014/main" id="{01D1B6F3-44CD-1F34-7B35-CF621FA00EF7}"/>
              </a:ext>
            </a:extLst>
          </p:cNvPr>
          <p:cNvCxnSpPr>
            <a:cxnSpLocks/>
          </p:cNvCxnSpPr>
          <p:nvPr/>
        </p:nvCxnSpPr>
        <p:spPr>
          <a:xfrm>
            <a:off x="2177569" y="2320801"/>
            <a:ext cx="0" cy="138093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Ευθεία γραμμή σύνδεσης 13">
            <a:extLst>
              <a:ext uri="{FF2B5EF4-FFF2-40B4-BE49-F238E27FC236}">
                <a16:creationId xmlns:a16="http://schemas.microsoft.com/office/drawing/2014/main" id="{D9E653F7-44AC-1C46-918B-5CF72AF2A764}"/>
              </a:ext>
            </a:extLst>
          </p:cNvPr>
          <p:cNvCxnSpPr>
            <a:cxnSpLocks/>
          </p:cNvCxnSpPr>
          <p:nvPr/>
        </p:nvCxnSpPr>
        <p:spPr>
          <a:xfrm>
            <a:off x="3446256" y="3701732"/>
            <a:ext cx="0" cy="138093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Ευθεία γραμμή σύνδεσης 14">
            <a:extLst>
              <a:ext uri="{FF2B5EF4-FFF2-40B4-BE49-F238E27FC236}">
                <a16:creationId xmlns:a16="http://schemas.microsoft.com/office/drawing/2014/main" id="{B34637A2-27D7-29D5-F50E-83DB356222D7}"/>
              </a:ext>
            </a:extLst>
          </p:cNvPr>
          <p:cNvCxnSpPr>
            <a:cxnSpLocks/>
          </p:cNvCxnSpPr>
          <p:nvPr/>
        </p:nvCxnSpPr>
        <p:spPr>
          <a:xfrm>
            <a:off x="6304203" y="2302731"/>
            <a:ext cx="0" cy="138093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6557E6A7-D4FD-BEC5-34C1-FB48F03D38FE}"/>
              </a:ext>
            </a:extLst>
          </p:cNvPr>
          <p:cNvCxnSpPr>
            <a:cxnSpLocks/>
          </p:cNvCxnSpPr>
          <p:nvPr/>
        </p:nvCxnSpPr>
        <p:spPr>
          <a:xfrm>
            <a:off x="8027864" y="3701732"/>
            <a:ext cx="0" cy="138093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Ομάδα 17">
            <a:extLst>
              <a:ext uri="{FF2B5EF4-FFF2-40B4-BE49-F238E27FC236}">
                <a16:creationId xmlns:a16="http://schemas.microsoft.com/office/drawing/2014/main" id="{063D6DAB-6718-1BD2-3B1D-6B75964F025C}"/>
              </a:ext>
            </a:extLst>
          </p:cNvPr>
          <p:cNvGrpSpPr/>
          <p:nvPr/>
        </p:nvGrpSpPr>
        <p:grpSpPr>
          <a:xfrm>
            <a:off x="1770559" y="2713494"/>
            <a:ext cx="3689766" cy="963356"/>
            <a:chOff x="742223" y="600181"/>
            <a:chExt cx="3689766" cy="963356"/>
          </a:xfrm>
        </p:grpSpPr>
        <p:sp>
          <p:nvSpPr>
            <p:cNvPr id="19" name="Ορθογώνιο 18">
              <a:extLst>
                <a:ext uri="{FF2B5EF4-FFF2-40B4-BE49-F238E27FC236}">
                  <a16:creationId xmlns:a16="http://schemas.microsoft.com/office/drawing/2014/main" id="{4655DE06-2898-F1B5-07FC-52961209CEC5}"/>
                </a:ext>
              </a:extLst>
            </p:cNvPr>
            <p:cNvSpPr/>
            <p:nvPr/>
          </p:nvSpPr>
          <p:spPr>
            <a:xfrm>
              <a:off x="742223" y="1067837"/>
              <a:ext cx="2931298" cy="4957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460499-320E-142C-5BF2-60F3B79F8D27}"/>
                </a:ext>
              </a:extLst>
            </p:cNvPr>
            <p:cNvSpPr txBox="1"/>
            <p:nvPr/>
          </p:nvSpPr>
          <p:spPr>
            <a:xfrm>
              <a:off x="1500691" y="600181"/>
              <a:ext cx="2931298" cy="495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76200" bIns="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Chinook </a:t>
              </a:r>
              <a:endParaRPr lang="el-GR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Star schema selection</a:t>
              </a:r>
              <a:endParaRPr lang="el-GR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Tables include fact table (</a:t>
              </a:r>
              <a:r>
                <a:rPr lang="en-US" altLang="en-US" sz="1200" kern="12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FactSales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) and dimensions (</a:t>
              </a:r>
              <a:r>
                <a:rPr lang="en-US" altLang="en-US" sz="1200" kern="12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DimEmployee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, </a:t>
              </a:r>
              <a:r>
                <a:rPr lang="en-US" altLang="en-US" sz="1200" kern="12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DimCustomer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, </a:t>
              </a:r>
              <a:r>
                <a:rPr lang="en-US" altLang="en-US" sz="1200" kern="12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DimDate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, </a:t>
              </a:r>
              <a:r>
                <a:rPr lang="en-US" altLang="en-US" sz="1200" kern="12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DimTrack</a:t>
              </a: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)</a:t>
              </a:r>
            </a:p>
          </p:txBody>
        </p:sp>
      </p:grpSp>
      <p:grpSp>
        <p:nvGrpSpPr>
          <p:cNvPr id="21" name="Ομάδα 20">
            <a:extLst>
              <a:ext uri="{FF2B5EF4-FFF2-40B4-BE49-F238E27FC236}">
                <a16:creationId xmlns:a16="http://schemas.microsoft.com/office/drawing/2014/main" id="{DA0D3B88-B380-FFEB-E3B0-547A8D977929}"/>
              </a:ext>
            </a:extLst>
          </p:cNvPr>
          <p:cNvGrpSpPr/>
          <p:nvPr/>
        </p:nvGrpSpPr>
        <p:grpSpPr>
          <a:xfrm>
            <a:off x="3691248" y="3530729"/>
            <a:ext cx="3324649" cy="2038256"/>
            <a:chOff x="2555813" y="1795726"/>
            <a:chExt cx="3324649" cy="2038256"/>
          </a:xfrm>
        </p:grpSpPr>
        <p:sp>
          <p:nvSpPr>
            <p:cNvPr id="22" name="Ορθογώνιο 21">
              <a:extLst>
                <a:ext uri="{FF2B5EF4-FFF2-40B4-BE49-F238E27FC236}">
                  <a16:creationId xmlns:a16="http://schemas.microsoft.com/office/drawing/2014/main" id="{F433B599-DCD3-9186-BE7D-CF8F99CFEEC4}"/>
                </a:ext>
              </a:extLst>
            </p:cNvPr>
            <p:cNvSpPr/>
            <p:nvPr/>
          </p:nvSpPr>
          <p:spPr>
            <a:xfrm>
              <a:off x="2555813" y="2423143"/>
              <a:ext cx="3305493" cy="14108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273EB6-8123-170F-4CB6-BFEF1D7FA441}"/>
                </a:ext>
              </a:extLst>
            </p:cNvPr>
            <p:cNvSpPr txBox="1"/>
            <p:nvPr/>
          </p:nvSpPr>
          <p:spPr>
            <a:xfrm>
              <a:off x="2574969" y="1795726"/>
              <a:ext cx="3305493" cy="14108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300" rIns="0" bIns="76200" numCol="1" spcCol="1270" anchor="b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altLang="en-US" sz="12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Extraction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: SQL scripts or SSIS package to extract data from OLTP database.</a:t>
              </a:r>
              <a:endParaRPr 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 </a:t>
              </a:r>
              <a:r>
                <a:rPr lang="en-US" altLang="en-US" sz="12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Transformation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: Cleaning and structuring data for DW</a:t>
              </a:r>
              <a:endParaRPr lang="el-GR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3" name="Ομάδα 32">
            <a:extLst>
              <a:ext uri="{FF2B5EF4-FFF2-40B4-BE49-F238E27FC236}">
                <a16:creationId xmlns:a16="http://schemas.microsoft.com/office/drawing/2014/main" id="{7FF1BBD4-8E6E-50F7-70DA-7EA7AA0C8E71}"/>
              </a:ext>
            </a:extLst>
          </p:cNvPr>
          <p:cNvGrpSpPr/>
          <p:nvPr/>
        </p:nvGrpSpPr>
        <p:grpSpPr>
          <a:xfrm>
            <a:off x="3707958" y="4875034"/>
            <a:ext cx="3322203" cy="1135325"/>
            <a:chOff x="2539103" y="3194358"/>
            <a:chExt cx="3322203" cy="1135325"/>
          </a:xfrm>
        </p:grpSpPr>
        <p:sp>
          <p:nvSpPr>
            <p:cNvPr id="34" name="Ορθογώνιο 33">
              <a:extLst>
                <a:ext uri="{FF2B5EF4-FFF2-40B4-BE49-F238E27FC236}">
                  <a16:creationId xmlns:a16="http://schemas.microsoft.com/office/drawing/2014/main" id="{3973F30B-DEAD-0BD8-E35E-FB49072FC915}"/>
                </a:ext>
              </a:extLst>
            </p:cNvPr>
            <p:cNvSpPr/>
            <p:nvPr/>
          </p:nvSpPr>
          <p:spPr>
            <a:xfrm>
              <a:off x="2555813" y="3833983"/>
              <a:ext cx="3305493" cy="4957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6F8A86-3C8B-45C3-CAF4-988120673434}"/>
                </a:ext>
              </a:extLst>
            </p:cNvPr>
            <p:cNvSpPr txBox="1"/>
            <p:nvPr/>
          </p:nvSpPr>
          <p:spPr>
            <a:xfrm>
              <a:off x="2539103" y="3194358"/>
              <a:ext cx="3305493" cy="495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101600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u="sng" kern="1200" dirty="0">
                  <a:latin typeface="Century Gothic" panose="020B0502020202020204"/>
                  <a:ea typeface="+mn-ea"/>
                  <a:cs typeface="+mn-cs"/>
                </a:rPr>
                <a:t>Staging</a:t>
              </a:r>
              <a:r>
                <a:rPr lang="en-US" sz="1200" b="1" u="sng" kern="1200" dirty="0"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600" b="1" u="sng" kern="1200" dirty="0">
                  <a:latin typeface="Century Gothic" panose="020B0502020202020204"/>
                  <a:ea typeface="+mn-ea"/>
                  <a:cs typeface="+mn-cs"/>
                </a:rPr>
                <a:t>Area</a:t>
              </a:r>
            </a:p>
          </p:txBody>
        </p:sp>
      </p:grpSp>
      <p:grpSp>
        <p:nvGrpSpPr>
          <p:cNvPr id="36" name="Ομάδα 35">
            <a:extLst>
              <a:ext uri="{FF2B5EF4-FFF2-40B4-BE49-F238E27FC236}">
                <a16:creationId xmlns:a16="http://schemas.microsoft.com/office/drawing/2014/main" id="{A4AE1178-7BE7-8392-235C-33026F7F0F7C}"/>
              </a:ext>
            </a:extLst>
          </p:cNvPr>
          <p:cNvGrpSpPr/>
          <p:nvPr/>
        </p:nvGrpSpPr>
        <p:grpSpPr>
          <a:xfrm>
            <a:off x="6518868" y="2745606"/>
            <a:ext cx="2770187" cy="495700"/>
            <a:chOff x="4668362" y="933353"/>
            <a:chExt cx="2770187" cy="495700"/>
          </a:xfrm>
        </p:grpSpPr>
        <p:sp>
          <p:nvSpPr>
            <p:cNvPr id="37" name="Ορθογώνιο 36">
              <a:extLst>
                <a:ext uri="{FF2B5EF4-FFF2-40B4-BE49-F238E27FC236}">
                  <a16:creationId xmlns:a16="http://schemas.microsoft.com/office/drawing/2014/main" id="{7702A29B-2110-4938-3D9F-4AD4A8CB282F}"/>
                </a:ext>
              </a:extLst>
            </p:cNvPr>
            <p:cNvSpPr/>
            <p:nvPr/>
          </p:nvSpPr>
          <p:spPr>
            <a:xfrm>
              <a:off x="4668362" y="933353"/>
              <a:ext cx="2770187" cy="4957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C4347F-99C5-0DEB-3D77-7115332F771F}"/>
                </a:ext>
              </a:extLst>
            </p:cNvPr>
            <p:cNvSpPr txBox="1"/>
            <p:nvPr/>
          </p:nvSpPr>
          <p:spPr>
            <a:xfrm>
              <a:off x="4668362" y="933353"/>
              <a:ext cx="2770187" cy="495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76200" bIns="0" numCol="1" spcCol="1270" rtlCol="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 </a:t>
              </a:r>
              <a:r>
                <a:rPr lang="en-US" altLang="en-US" sz="12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Load</a:t>
              </a:r>
              <a:r>
                <a:rPr lang="en-US" alt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: Populating the DW with transformed data</a:t>
              </a:r>
              <a:endParaRPr lang="el-GR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entury Gothic" panose="020B0502020202020204"/>
                  <a:ea typeface="+mn-ea"/>
                  <a:cs typeface="+mn-cs"/>
                </a:rPr>
                <a:t>● Creation of constraints between tables</a:t>
              </a:r>
              <a:endParaRPr lang="el-GR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39" name="Ομάδα 38">
            <a:extLst>
              <a:ext uri="{FF2B5EF4-FFF2-40B4-BE49-F238E27FC236}">
                <a16:creationId xmlns:a16="http://schemas.microsoft.com/office/drawing/2014/main" id="{B1D8004B-FCB8-59BE-B57A-E9BD8DFB6A1D}"/>
              </a:ext>
            </a:extLst>
          </p:cNvPr>
          <p:cNvGrpSpPr/>
          <p:nvPr/>
        </p:nvGrpSpPr>
        <p:grpSpPr>
          <a:xfrm>
            <a:off x="8294450" y="4342062"/>
            <a:ext cx="2770187" cy="495700"/>
            <a:chOff x="6381023" y="3121453"/>
            <a:chExt cx="2770187" cy="495700"/>
          </a:xfrm>
        </p:grpSpPr>
        <p:sp>
          <p:nvSpPr>
            <p:cNvPr id="40" name="Ορθογώνιο 39">
              <a:extLst>
                <a:ext uri="{FF2B5EF4-FFF2-40B4-BE49-F238E27FC236}">
                  <a16:creationId xmlns:a16="http://schemas.microsoft.com/office/drawing/2014/main" id="{2E8EBB7F-14D5-C682-F664-40AF4468972B}"/>
                </a:ext>
              </a:extLst>
            </p:cNvPr>
            <p:cNvSpPr/>
            <p:nvPr/>
          </p:nvSpPr>
          <p:spPr>
            <a:xfrm>
              <a:off x="6381023" y="3121453"/>
              <a:ext cx="2770187" cy="4957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A94316-2225-A317-CDFC-9B0CDD1655B3}"/>
                </a:ext>
              </a:extLst>
            </p:cNvPr>
            <p:cNvSpPr txBox="1"/>
            <p:nvPr/>
          </p:nvSpPr>
          <p:spPr>
            <a:xfrm>
              <a:off x="6381023" y="3121453"/>
              <a:ext cx="2770187" cy="495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88900" bIns="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400" kern="1200" dirty="0"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Creation of the report</a:t>
              </a:r>
              <a:endParaRPr lang="el-GR" sz="1400" kern="1200" dirty="0"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400" kern="1200" dirty="0"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Useful insights</a:t>
              </a:r>
              <a:endParaRPr lang="el-GR" sz="1400" kern="1200" dirty="0">
                <a:latin typeface="Century Gothic" panose="020B0502020202020204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●</a:t>
              </a:r>
              <a:r>
                <a:rPr lang="el-GR" sz="1400" kern="1200" dirty="0">
                  <a:latin typeface="Century Gothic" panose="020B0502020202020204"/>
                  <a:ea typeface="+mn-ea"/>
                  <a:cs typeface="+mn-cs"/>
                </a:rPr>
                <a:t> </a:t>
              </a:r>
              <a:r>
                <a:rPr lang="en-US" sz="1400" kern="1200" dirty="0">
                  <a:latin typeface="Century Gothic" panose="020B0502020202020204"/>
                  <a:ea typeface="+mn-ea"/>
                  <a:cs typeface="+mn-cs"/>
                </a:rPr>
                <a:t>Analysis </a:t>
              </a:r>
            </a:p>
          </p:txBody>
        </p:sp>
      </p:grpSp>
      <p:pic>
        <p:nvPicPr>
          <p:cNvPr id="4" name="Γραφικό 3" descr="Σήμα 1 με συμπαγές γέμισμα">
            <a:extLst>
              <a:ext uri="{FF2B5EF4-FFF2-40B4-BE49-F238E27FC236}">
                <a16:creationId xmlns:a16="http://schemas.microsoft.com/office/drawing/2014/main" id="{87BDD736-2AAD-2BF9-505D-6595D3624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519" y="1841961"/>
            <a:ext cx="582986" cy="582986"/>
          </a:xfrm>
          <a:prstGeom prst="rect">
            <a:avLst/>
          </a:prstGeom>
        </p:spPr>
      </p:pic>
      <p:pic>
        <p:nvPicPr>
          <p:cNvPr id="6" name="Γραφικό 5" descr="Σήμα με συμπαγές γέμισμα">
            <a:extLst>
              <a:ext uri="{FF2B5EF4-FFF2-40B4-BE49-F238E27FC236}">
                <a16:creationId xmlns:a16="http://schemas.microsoft.com/office/drawing/2014/main" id="{B6F0ACCD-CA77-4A95-AD13-E3643CEB3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024" y="4895917"/>
            <a:ext cx="582986" cy="582986"/>
          </a:xfrm>
          <a:prstGeom prst="rect">
            <a:avLst/>
          </a:prstGeom>
        </p:spPr>
      </p:pic>
      <p:pic>
        <p:nvPicPr>
          <p:cNvPr id="11" name="Γραφικό 10" descr="Σήμα 3 με συμπαγές γέμισμα">
            <a:extLst>
              <a:ext uri="{FF2B5EF4-FFF2-40B4-BE49-F238E27FC236}">
                <a16:creationId xmlns:a16="http://schemas.microsoft.com/office/drawing/2014/main" id="{C31FEB26-8B32-E9A7-CA0D-ECF981AEAC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162" y="1851423"/>
            <a:ext cx="596752" cy="596752"/>
          </a:xfrm>
          <a:prstGeom prst="rect">
            <a:avLst/>
          </a:prstGeom>
        </p:spPr>
      </p:pic>
      <p:pic>
        <p:nvPicPr>
          <p:cNvPr id="43" name="Γραφικό 42" descr="Σήμα 4 με συμπαγές γέμισμα">
            <a:extLst>
              <a:ext uri="{FF2B5EF4-FFF2-40B4-BE49-F238E27FC236}">
                <a16:creationId xmlns:a16="http://schemas.microsoft.com/office/drawing/2014/main" id="{658F00C5-9B82-F0BF-CE67-BA70A99E70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0988" y="4914018"/>
            <a:ext cx="595891" cy="5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A79A536-490E-2EEF-C632-8B628031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388" y="81281"/>
            <a:ext cx="4823968" cy="81280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Chinook OLTP</a:t>
            </a:r>
            <a:b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Schema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Θέση περιεχομένου 4" descr="Εικόνα που περιέχει κείμενο, διάγραμμα, στιγμιότυπο οθόνης, παράλληλα&#10;&#10;Περιγραφή που δημιουργήθηκε αυτόματα">
            <a:extLst>
              <a:ext uri="{FF2B5EF4-FFF2-40B4-BE49-F238E27FC236}">
                <a16:creationId xmlns:a16="http://schemas.microsoft.com/office/drawing/2014/main" id="{FF66BEB5-AF85-A957-DBE7-169C7FB84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22" y="1127302"/>
            <a:ext cx="6708317" cy="54974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62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7E06118-0443-B2C1-0D16-5636BBD1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947" y="-64457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Chinook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DataWarehouse</a:t>
            </a:r>
            <a:b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Schema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Θέση περιεχομένου 7" descr="Εικόνα που περιέχει κείμενο, στιγμιότυπο οθόνης, διάγραμμα, αριθ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98DE498D-860C-5A23-4522-C0AC45B5B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0" y="1321873"/>
            <a:ext cx="7442803" cy="52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325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7E06118-0443-B2C1-0D16-5636BBD1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947" y="-64457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POWER BI Demo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2969FBB-42A3-D4E8-9270-9AE90F984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34" y="1478553"/>
            <a:ext cx="9144000" cy="50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0141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7E06118-0443-B2C1-0D16-5636BBD1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947" y="-64457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POWER BI Demo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8796F00-7E18-9897-488B-08A6B86F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97" y="1459930"/>
            <a:ext cx="9144000" cy="502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4670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7E06118-0443-B2C1-0D16-5636BBD1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947" y="-64457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POWER BI Demo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84ACEC-926F-C4AF-51C2-26FDB9462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84" y="1506186"/>
            <a:ext cx="9144000" cy="50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898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accent6">
                <a:lumMod val="20000"/>
                <a:lumOff val="80000"/>
              </a:schemeClr>
            </a:gs>
            <a:gs pos="48000">
              <a:schemeClr val="accent1">
                <a:lumMod val="5000"/>
                <a:lumOff val="95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0443B-05B3-398E-09E3-2796B2B9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F3C4210-97A5-6554-C556-2AC30CA83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76AEFD2F-B747-4411-2DC3-B663942CD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6DE6BAC-8641-FA7C-5E79-B6BB35587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41A299F-B061-74C8-08B3-7DC302E1C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dirty="0"/>
              <a:t>Interesting outcomes from </a:t>
            </a:r>
            <a:r>
              <a:rPr lang="en-US" sz="4000" dirty="0" err="1"/>
              <a:t>PowerBi</a:t>
            </a:r>
            <a:endParaRPr lang="el-GR" sz="4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077E2D-3038-E5E2-F3CA-9FBF1E3A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7" name="Θέση περιεχομένου 2">
            <a:extLst>
              <a:ext uri="{FF2B5EF4-FFF2-40B4-BE49-F238E27FC236}">
                <a16:creationId xmlns:a16="http://schemas.microsoft.com/office/drawing/2014/main" id="{8EFF101E-ABC5-3F43-FF71-8EDF2A7A59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Γραφικό 10" descr="Πικάπ περίγραμμα">
            <a:extLst>
              <a:ext uri="{FF2B5EF4-FFF2-40B4-BE49-F238E27FC236}">
                <a16:creationId xmlns:a16="http://schemas.microsoft.com/office/drawing/2014/main" id="{9A73694D-23CE-9999-D932-0814E5844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785616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D09FE40B22B6314981AB55FEC9660280" ma:contentTypeVersion="0" ma:contentTypeDescription="Δημιουργία νέου εγγράφου" ma:contentTypeScope="" ma:versionID="aa64fe56c1b5c899704b71229fdfa9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ac7346b0963b379d7c181007213ced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B6BEA2-02B3-4525-9A76-F6AA98D1C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D83AC98-34AD-4685-86CE-0D7E9446F76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1D277EF-5916-4E9A-897D-5A250B5CD2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1454</TotalTime>
  <Words>525</Words>
  <Application>Microsoft Office PowerPoint</Application>
  <PresentationFormat>Widescreen</PresentationFormat>
  <Paragraphs>86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Century Gothic</vt:lpstr>
      <vt:lpstr>Θέμα του Office</vt:lpstr>
      <vt:lpstr>Chinook Data Warehouse and Employee Performance Analysis</vt:lpstr>
      <vt:lpstr>PowerPoint Presentation</vt:lpstr>
      <vt:lpstr>ETL and PowerBi</vt:lpstr>
      <vt:lpstr>Chinook OLTP Schema</vt:lpstr>
      <vt:lpstr>Chinook DataWarehouse Schema</vt:lpstr>
      <vt:lpstr>POWER BI Demo</vt:lpstr>
      <vt:lpstr>POWER BI Demo</vt:lpstr>
      <vt:lpstr>POWER BI Demo</vt:lpstr>
      <vt:lpstr>Interesting outcomes from PowerBi</vt:lpstr>
      <vt:lpstr>Data Extraction, Preprocessing and Performance Categorization</vt:lpstr>
      <vt:lpstr>Machine Learning Pipeline</vt:lpstr>
      <vt:lpstr>Machine Learning Results</vt:lpstr>
      <vt:lpstr>Machine Learning Results</vt:lpstr>
      <vt:lpstr>Machine Learning Results</vt:lpstr>
      <vt:lpstr>Machine Learning Results</vt:lpstr>
      <vt:lpstr>Recommendations</vt:lpstr>
      <vt:lpstr>Challenges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Chinook Data Warehouse and Employee Performance Analysis</dc:title>
  <dc:creator>Ηλίας Σαρουσαββίδης</dc:creator>
  <cp:lastModifiedBy>Stylianos Karouzos</cp:lastModifiedBy>
  <cp:revision>115</cp:revision>
  <dcterms:created xsi:type="dcterms:W3CDTF">2025-01-18T13:43:33Z</dcterms:created>
  <dcterms:modified xsi:type="dcterms:W3CDTF">2025-01-29T07:19:58Z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0x010100D09FE40B22B6314981AB55FEC9660280</vt:lpwstr>
  </property>
</Properties>
</file>